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5530" r:id="rId3"/>
    <p:sldId id="288" r:id="rId4"/>
    <p:sldId id="534" r:id="rId5"/>
    <p:sldId id="535" r:id="rId6"/>
    <p:sldId id="537" r:id="rId7"/>
    <p:sldId id="539" r:id="rId8"/>
    <p:sldId id="538" r:id="rId9"/>
    <p:sldId id="541" r:id="rId10"/>
    <p:sldId id="542" r:id="rId11"/>
    <p:sldId id="543" r:id="rId12"/>
    <p:sldId id="5531" r:id="rId13"/>
    <p:sldId id="544" r:id="rId14"/>
    <p:sldId id="533" r:id="rId15"/>
    <p:sldId id="545"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6511F8-2083-4899-BD33-1EC60D3A3668}" v="67" dt="2025-04-10T01:55:14.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5" d="100"/>
          <a:sy n="75" d="100"/>
        </p:scale>
        <p:origin x="693"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D65FA-BE66-4916-92F9-FA2EA9FAB221}"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3A0A2-D7A9-48F8-97D4-891913822160}" type="slidenum">
              <a:rPr lang="en-US" smtClean="0"/>
              <a:t>‹#›</a:t>
            </a:fld>
            <a:endParaRPr lang="en-US"/>
          </a:p>
        </p:txBody>
      </p:sp>
    </p:spTree>
    <p:extLst>
      <p:ext uri="{BB962C8B-B14F-4D97-AF65-F5344CB8AC3E}">
        <p14:creationId xmlns:p14="http://schemas.microsoft.com/office/powerpoint/2010/main" val="372428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Stephen Beam “Sometimes our grandparents were dealing with the same or similar issues, but called them different things.  Biological warfare instead of Agroterrorism.  Civil Defense instead of Homeland Security.” </a:t>
            </a:r>
          </a:p>
          <a:p>
            <a:endParaRPr lang="en-US" dirty="0"/>
          </a:p>
        </p:txBody>
      </p:sp>
      <p:sp>
        <p:nvSpPr>
          <p:cNvPr id="4" name="Slide Number Placeholder 3"/>
          <p:cNvSpPr>
            <a:spLocks noGrp="1"/>
          </p:cNvSpPr>
          <p:nvPr>
            <p:ph type="sldNum" sz="quarter" idx="10"/>
          </p:nvPr>
        </p:nvSpPr>
        <p:spPr/>
        <p:txBody>
          <a:bodyPr/>
          <a:lstStyle/>
          <a:p>
            <a:fld id="{7EDC493E-2329-4478-A0C4-E485F5FE27FE}" type="slidenum">
              <a:rPr lang="en-US" smtClean="0"/>
              <a:t>2</a:t>
            </a:fld>
            <a:endParaRPr lang="en-US" dirty="0"/>
          </a:p>
        </p:txBody>
      </p:sp>
      <p:sp>
        <p:nvSpPr>
          <p:cNvPr id="5" name="Date Placeholder 4">
            <a:extLst>
              <a:ext uri="{FF2B5EF4-FFF2-40B4-BE49-F238E27FC236}">
                <a16:creationId xmlns:a16="http://schemas.microsoft.com/office/drawing/2014/main" id="{FB423353-F85F-42B7-B9F3-FB2E8C43C732}"/>
              </a:ext>
            </a:extLst>
          </p:cNvPr>
          <p:cNvSpPr>
            <a:spLocks noGrp="1"/>
          </p:cNvSpPr>
          <p:nvPr>
            <p:ph type="dt" idx="1"/>
          </p:nvPr>
        </p:nvSpPr>
        <p:spPr/>
        <p:txBody>
          <a:bodyPr/>
          <a:lstStyle/>
          <a:p>
            <a:fld id="{4F670755-3572-45AF-A6FC-B6612ADE3C84}" type="datetime1">
              <a:rPr lang="en-US" smtClean="0"/>
              <a:t>4/13/2025</a:t>
            </a:fld>
            <a:endParaRPr lang="en-US" dirty="0"/>
          </a:p>
        </p:txBody>
      </p:sp>
      <p:sp>
        <p:nvSpPr>
          <p:cNvPr id="6" name="Footer Placeholder 5">
            <a:extLst>
              <a:ext uri="{FF2B5EF4-FFF2-40B4-BE49-F238E27FC236}">
                <a16:creationId xmlns:a16="http://schemas.microsoft.com/office/drawing/2014/main" id="{5BA40A16-A252-4787-8979-B0B4B0AB7A3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14833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ADBCF-8BCF-998D-481D-50EA2BA2C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6E589-C364-E090-AB42-B5F87CDF3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52930-64D5-0C20-CB62-7D531B03CE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0E20DE-D748-47A9-848E-0D216EA88DAA}"/>
              </a:ext>
            </a:extLst>
          </p:cNvPr>
          <p:cNvSpPr>
            <a:spLocks noGrp="1"/>
          </p:cNvSpPr>
          <p:nvPr>
            <p:ph type="sldNum" sz="quarter" idx="5"/>
          </p:nvPr>
        </p:nvSpPr>
        <p:spPr/>
        <p:txBody>
          <a:bodyPr/>
          <a:lstStyle/>
          <a:p>
            <a:fld id="{24B3A0A2-D7A9-48F8-97D4-891913822160}" type="slidenum">
              <a:rPr lang="en-US" smtClean="0"/>
              <a:t>4</a:t>
            </a:fld>
            <a:endParaRPr lang="en-US"/>
          </a:p>
        </p:txBody>
      </p:sp>
    </p:spTree>
    <p:extLst>
      <p:ext uri="{BB962C8B-B14F-4D97-AF65-F5344CB8AC3E}">
        <p14:creationId xmlns:p14="http://schemas.microsoft.com/office/powerpoint/2010/main" val="1971752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57F4-F2E6-DBE1-F9E1-D002F3643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E8EF2-23F3-1EE0-2912-BAFAD77F0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E47C3-5BD9-600A-F058-705475602A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3398E-CB53-9359-51E3-763418D0B34E}"/>
              </a:ext>
            </a:extLst>
          </p:cNvPr>
          <p:cNvSpPr>
            <a:spLocks noGrp="1"/>
          </p:cNvSpPr>
          <p:nvPr>
            <p:ph type="sldNum" sz="quarter" idx="5"/>
          </p:nvPr>
        </p:nvSpPr>
        <p:spPr/>
        <p:txBody>
          <a:bodyPr/>
          <a:lstStyle/>
          <a:p>
            <a:fld id="{24B3A0A2-D7A9-48F8-97D4-891913822160}" type="slidenum">
              <a:rPr lang="en-US" smtClean="0"/>
              <a:t>5</a:t>
            </a:fld>
            <a:endParaRPr lang="en-US"/>
          </a:p>
        </p:txBody>
      </p:sp>
    </p:spTree>
    <p:extLst>
      <p:ext uri="{BB962C8B-B14F-4D97-AF65-F5344CB8AC3E}">
        <p14:creationId xmlns:p14="http://schemas.microsoft.com/office/powerpoint/2010/main" val="210561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B3A0A2-D7A9-48F8-97D4-891913822160}" type="slidenum">
              <a:rPr lang="en-US" smtClean="0"/>
              <a:t>9</a:t>
            </a:fld>
            <a:endParaRPr lang="en-US"/>
          </a:p>
        </p:txBody>
      </p:sp>
    </p:spTree>
    <p:extLst>
      <p:ext uri="{BB962C8B-B14F-4D97-AF65-F5344CB8AC3E}">
        <p14:creationId xmlns:p14="http://schemas.microsoft.com/office/powerpoint/2010/main" val="372434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49D8-62A9-8DDB-6C4D-1BBE63EE8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1517B-24EE-6B18-A4A1-E2B63EC88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7C684-5C21-2BB1-49E0-BA63FBEDD6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C9B78B-2DC2-DB7B-6426-0E7FD0AD8C5E}"/>
              </a:ext>
            </a:extLst>
          </p:cNvPr>
          <p:cNvSpPr>
            <a:spLocks noGrp="1"/>
          </p:cNvSpPr>
          <p:nvPr>
            <p:ph type="sldNum" sz="quarter" idx="5"/>
          </p:nvPr>
        </p:nvSpPr>
        <p:spPr/>
        <p:txBody>
          <a:bodyPr/>
          <a:lstStyle/>
          <a:p>
            <a:fld id="{24B3A0A2-D7A9-48F8-97D4-891913822160}" type="slidenum">
              <a:rPr lang="en-US" smtClean="0"/>
              <a:t>15</a:t>
            </a:fld>
            <a:endParaRPr lang="en-US"/>
          </a:p>
        </p:txBody>
      </p:sp>
    </p:spTree>
    <p:extLst>
      <p:ext uri="{BB962C8B-B14F-4D97-AF65-F5344CB8AC3E}">
        <p14:creationId xmlns:p14="http://schemas.microsoft.com/office/powerpoint/2010/main" val="44006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DC35-A70B-DCAA-693F-924F56B7F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6BB10-5643-3874-A8AB-7CB340A5A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F14B3A-ED22-80E8-A1A4-3D0557AC52A2}"/>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5" name="Footer Placeholder 4">
            <a:extLst>
              <a:ext uri="{FF2B5EF4-FFF2-40B4-BE49-F238E27FC236}">
                <a16:creationId xmlns:a16="http://schemas.microsoft.com/office/drawing/2014/main" id="{8E69F441-ADA9-86A3-E756-96E131A15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1E39E-5BA5-FD3A-E482-8905EE0091EB}"/>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185721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D475-BC2A-49CC-B103-9B3B71E98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56165-CFD6-FF25-56C7-D3DC160CB2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1C21B-0CA1-5064-2A4A-5A1B2D1D525D}"/>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5" name="Footer Placeholder 4">
            <a:extLst>
              <a:ext uri="{FF2B5EF4-FFF2-40B4-BE49-F238E27FC236}">
                <a16:creationId xmlns:a16="http://schemas.microsoft.com/office/drawing/2014/main" id="{F7098BDC-1B44-4F47-60F2-9072E701C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F4C9C-227D-0D54-CF58-7B94592BE4C8}"/>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367936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BB5C8C-1526-8C2D-C340-A6FEC871BE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3E54DE-1F0A-0C91-FED8-1927151D9F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C9378-0815-1773-B9F5-6086384F5A82}"/>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5" name="Footer Placeholder 4">
            <a:extLst>
              <a:ext uri="{FF2B5EF4-FFF2-40B4-BE49-F238E27FC236}">
                <a16:creationId xmlns:a16="http://schemas.microsoft.com/office/drawing/2014/main" id="{55AF285B-A63E-8152-A68C-2F552A955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268FD-7AFC-E619-B5BA-3822D3137BA6}"/>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60553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2222A"/>
                </a:solidFill>
                <a:latin typeface="Calibri"/>
                <a:cs typeface="Calibri"/>
              </a:defRPr>
            </a:lvl1pPr>
          </a:lstStyle>
          <a:p>
            <a:endParaRPr/>
          </a:p>
        </p:txBody>
      </p:sp>
      <p:sp>
        <p:nvSpPr>
          <p:cNvPr id="3" name="Holder 3"/>
          <p:cNvSpPr>
            <a:spLocks noGrp="1"/>
          </p:cNvSpPr>
          <p:nvPr>
            <p:ph sz="half" idx="2"/>
          </p:nvPr>
        </p:nvSpPr>
        <p:spPr>
          <a:xfrm>
            <a:off x="1071880" y="1423098"/>
            <a:ext cx="3231515" cy="3964940"/>
          </a:xfrm>
          <a:prstGeom prst="rect">
            <a:avLst/>
          </a:prstGeom>
        </p:spPr>
        <p:txBody>
          <a:bodyPr wrap="square" lIns="0" tIns="0" rIns="0" bIns="0">
            <a:spAutoFit/>
          </a:bodyPr>
          <a:lstStyle>
            <a:lvl1pPr>
              <a:defRPr sz="1550" b="0" i="0">
                <a:solidFill>
                  <a:schemeClr val="tx1"/>
                </a:solidFill>
                <a:latin typeface="Calibri"/>
                <a:cs typeface="Calibri"/>
              </a:defRPr>
            </a:lvl1pPr>
          </a:lstStyle>
          <a:p>
            <a:endParaRPr/>
          </a:p>
        </p:txBody>
      </p:sp>
      <p:sp>
        <p:nvSpPr>
          <p:cNvPr id="4" name="Holder 4"/>
          <p:cNvSpPr>
            <a:spLocks noGrp="1"/>
          </p:cNvSpPr>
          <p:nvPr>
            <p:ph sz="half" idx="3"/>
          </p:nvPr>
        </p:nvSpPr>
        <p:spPr>
          <a:xfrm>
            <a:off x="6453251" y="1633537"/>
            <a:ext cx="5429250" cy="440055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4/13/2025</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76200">
              <a:lnSpc>
                <a:spcPts val="1240"/>
              </a:lnSpc>
            </a:pPr>
            <a:fld id="{81D60167-4931-47E6-BA6A-407CBD079E47}" type="slidenum">
              <a:rPr dirty="0"/>
              <a:t>‹#›</a:t>
            </a:fld>
            <a:endParaRPr dirty="0"/>
          </a:p>
        </p:txBody>
      </p:sp>
    </p:spTree>
    <p:extLst>
      <p:ext uri="{BB962C8B-B14F-4D97-AF65-F5344CB8AC3E}">
        <p14:creationId xmlns:p14="http://schemas.microsoft.com/office/powerpoint/2010/main" val="99966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443E-9A33-B7FE-AC33-FD9C00C4A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6FC5E-195F-0055-2B10-29EDE3A47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3C727-92B2-FF69-B054-F0201F966557}"/>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5" name="Footer Placeholder 4">
            <a:extLst>
              <a:ext uri="{FF2B5EF4-FFF2-40B4-BE49-F238E27FC236}">
                <a16:creationId xmlns:a16="http://schemas.microsoft.com/office/drawing/2014/main" id="{68012781-167A-9A76-FB88-41CF49679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37006-01CB-E16A-8B35-52B00CD835A8}"/>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25276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5219-FEB0-2A59-0674-0CEF3404F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D98262-54F3-ED39-3C8D-8F3CFE710B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7E8AD6-6B7F-1E87-81E6-276F2DFB1362}"/>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5" name="Footer Placeholder 4">
            <a:extLst>
              <a:ext uri="{FF2B5EF4-FFF2-40B4-BE49-F238E27FC236}">
                <a16:creationId xmlns:a16="http://schemas.microsoft.com/office/drawing/2014/main" id="{5A9C4B18-DAA4-7813-A722-A52448CDB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15F4F-9F13-BA00-81C7-1D17F894DA60}"/>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95647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90EB-4349-985B-238D-FB41387DA0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03BF-42EF-A545-A326-0E46923AE2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A688EF-3FE5-AE7A-6294-B6C0E75879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3BA98F-316B-836B-C211-6E039B6FBC04}"/>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6" name="Footer Placeholder 5">
            <a:extLst>
              <a:ext uri="{FF2B5EF4-FFF2-40B4-BE49-F238E27FC236}">
                <a16:creationId xmlns:a16="http://schemas.microsoft.com/office/drawing/2014/main" id="{D7F40D65-E776-3F36-BAEF-A81BE0AD7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04E54-985B-9198-55C1-968AD49CE4D8}"/>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20423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DDCF-A25F-A7EB-1BFE-0FDEE2BEA1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6AA12C-8C40-A654-24F2-21AA2680A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F2E2DD-21DE-C206-B4F8-5F09488C6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EE0638-5E0E-D48D-F64C-994D20A87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5A9CE-6B72-036F-3300-DE63637B18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427EA2-8401-A6AE-50E4-D930AA583B5C}"/>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8" name="Footer Placeholder 7">
            <a:extLst>
              <a:ext uri="{FF2B5EF4-FFF2-40B4-BE49-F238E27FC236}">
                <a16:creationId xmlns:a16="http://schemas.microsoft.com/office/drawing/2014/main" id="{7B02AD56-63E1-1BF7-F044-A98952C4FD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FF437F-8CBD-2892-2074-BBEF89321539}"/>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74810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4475-3313-4439-A13B-7CD412627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CA2CD6-A862-DC91-C6B9-E85F094D3B9A}"/>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4" name="Footer Placeholder 3">
            <a:extLst>
              <a:ext uri="{FF2B5EF4-FFF2-40B4-BE49-F238E27FC236}">
                <a16:creationId xmlns:a16="http://schemas.microsoft.com/office/drawing/2014/main" id="{047DB342-0876-181C-163B-43CE30B4A2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17FBB-BA08-2DFC-7D34-F6A48F79CA20}"/>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7851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787FD-AE65-4D1F-492A-53B1BD851A62}"/>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3" name="Footer Placeholder 2">
            <a:extLst>
              <a:ext uri="{FF2B5EF4-FFF2-40B4-BE49-F238E27FC236}">
                <a16:creationId xmlns:a16="http://schemas.microsoft.com/office/drawing/2014/main" id="{49A407C6-CF9B-BD76-0F5E-C5120F722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67D88-5710-E8CB-1672-03841FA96B0E}"/>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180004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00E6-185B-73CC-195E-56395968A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EA035A-C4D0-E1FF-8CA8-7867A5F10E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91E2FE-1005-4519-A1B4-C61BE12D8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77BB2A-C240-40D9-9ACA-77F158B85975}"/>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6" name="Footer Placeholder 5">
            <a:extLst>
              <a:ext uri="{FF2B5EF4-FFF2-40B4-BE49-F238E27FC236}">
                <a16:creationId xmlns:a16="http://schemas.microsoft.com/office/drawing/2014/main" id="{8BB2163B-369B-5B23-9DD8-48EB2FC58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BA3BE-D972-D8C3-AE1E-1E3899CEC04E}"/>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117696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1F18F-E8BD-F42D-1F0C-D43DB3E5C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1E325-6D6F-E30B-1435-3AA7570CE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EE7AAD-26CA-7A7D-A0CE-CA26A60A1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A3D5E-187E-C4F8-C081-9758B28D2BEB}"/>
              </a:ext>
            </a:extLst>
          </p:cNvPr>
          <p:cNvSpPr>
            <a:spLocks noGrp="1"/>
          </p:cNvSpPr>
          <p:nvPr>
            <p:ph type="dt" sz="half" idx="10"/>
          </p:nvPr>
        </p:nvSpPr>
        <p:spPr/>
        <p:txBody>
          <a:bodyPr/>
          <a:lstStyle/>
          <a:p>
            <a:fld id="{D1F1E77E-7713-45A7-A125-E51236C156F9}" type="datetimeFigureOut">
              <a:rPr lang="en-US" smtClean="0"/>
              <a:t>4/13/2025</a:t>
            </a:fld>
            <a:endParaRPr lang="en-US"/>
          </a:p>
        </p:txBody>
      </p:sp>
      <p:sp>
        <p:nvSpPr>
          <p:cNvPr id="6" name="Footer Placeholder 5">
            <a:extLst>
              <a:ext uri="{FF2B5EF4-FFF2-40B4-BE49-F238E27FC236}">
                <a16:creationId xmlns:a16="http://schemas.microsoft.com/office/drawing/2014/main" id="{D6254B90-183D-91AD-84A3-8D15B3754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CB137-E27C-3B44-37D0-DC5EC66B914F}"/>
              </a:ext>
            </a:extLst>
          </p:cNvPr>
          <p:cNvSpPr>
            <a:spLocks noGrp="1"/>
          </p:cNvSpPr>
          <p:nvPr>
            <p:ph type="sldNum" sz="quarter" idx="12"/>
          </p:nvPr>
        </p:nvSpPr>
        <p:spPr/>
        <p:txBody>
          <a:bodyPr/>
          <a:lstStyle/>
          <a:p>
            <a:fld id="{6E165389-999C-42A5-8F18-4D6D47F758DF}" type="slidenum">
              <a:rPr lang="en-US" smtClean="0"/>
              <a:t>‹#›</a:t>
            </a:fld>
            <a:endParaRPr lang="en-US"/>
          </a:p>
        </p:txBody>
      </p:sp>
    </p:spTree>
    <p:extLst>
      <p:ext uri="{BB962C8B-B14F-4D97-AF65-F5344CB8AC3E}">
        <p14:creationId xmlns:p14="http://schemas.microsoft.com/office/powerpoint/2010/main" val="341264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C9B75-EF39-9DCF-50D6-9F320C102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C954AD-920E-E75D-C11E-6533F330B6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4A0DD-5A1E-796C-E84C-589A0917D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F1E77E-7713-45A7-A125-E51236C156F9}" type="datetimeFigureOut">
              <a:rPr lang="en-US" smtClean="0"/>
              <a:t>4/13/2025</a:t>
            </a:fld>
            <a:endParaRPr lang="en-US"/>
          </a:p>
        </p:txBody>
      </p:sp>
      <p:sp>
        <p:nvSpPr>
          <p:cNvPr id="5" name="Footer Placeholder 4">
            <a:extLst>
              <a:ext uri="{FF2B5EF4-FFF2-40B4-BE49-F238E27FC236}">
                <a16:creationId xmlns:a16="http://schemas.microsoft.com/office/drawing/2014/main" id="{B779AA57-2E52-061A-77AF-35B77238D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8E3099-9C70-829D-47AC-35D92A870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165389-999C-42A5-8F18-4D6D47F758DF}" type="slidenum">
              <a:rPr lang="en-US" smtClean="0"/>
              <a:t>‹#›</a:t>
            </a:fld>
            <a:endParaRPr lang="en-US"/>
          </a:p>
        </p:txBody>
      </p:sp>
    </p:spTree>
    <p:extLst>
      <p:ext uri="{BB962C8B-B14F-4D97-AF65-F5344CB8AC3E}">
        <p14:creationId xmlns:p14="http://schemas.microsoft.com/office/powerpoint/2010/main" val="2354668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media/113684/download"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doi.org/10.4300/JGME-5-4-18" TargetMode="External"/><Relationship Id="rId5" Type="http://schemas.openxmlformats.org/officeDocument/2006/relationships/hyperlink" Target="https://nationaldairyfarm.com/wp-content/uploads/2022/10/FARM_Everyday-Biosecurity-Version-1_Reference-Manual_FINAL_101822_Web_pages.pdf" TargetMode="External"/><Relationship Id="rId4" Type="http://schemas.openxmlformats.org/officeDocument/2006/relationships/hyperlink" Target="https://www.fda.gov/food/food-defense-tools/mitigation-strategies-databas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hyperlink" Target="mailto:Antone.Mickelson@nwdairy.com"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87C7-29F3-BE36-D968-67AC6A50ECB8}"/>
              </a:ext>
            </a:extLst>
          </p:cNvPr>
          <p:cNvSpPr>
            <a:spLocks noGrp="1"/>
          </p:cNvSpPr>
          <p:nvPr>
            <p:ph type="ctrTitle"/>
          </p:nvPr>
        </p:nvSpPr>
        <p:spPr>
          <a:xfrm>
            <a:off x="1524000" y="451935"/>
            <a:ext cx="9144000" cy="1372606"/>
          </a:xfrm>
        </p:spPr>
        <p:txBody>
          <a:bodyPr/>
          <a:lstStyle/>
          <a:p>
            <a:r>
              <a:rPr lang="en-US" b="1" dirty="0">
                <a:solidFill>
                  <a:schemeClr val="accent1">
                    <a:lumMod val="75000"/>
                  </a:schemeClr>
                </a:solidFill>
              </a:rPr>
              <a:t>NCIMS Conference </a:t>
            </a:r>
          </a:p>
        </p:txBody>
      </p:sp>
      <p:sp>
        <p:nvSpPr>
          <p:cNvPr id="3" name="Subtitle 2">
            <a:extLst>
              <a:ext uri="{FF2B5EF4-FFF2-40B4-BE49-F238E27FC236}">
                <a16:creationId xmlns:a16="http://schemas.microsoft.com/office/drawing/2014/main" id="{506BEC84-ADDA-6837-1AE1-34912B33A26C}"/>
              </a:ext>
            </a:extLst>
          </p:cNvPr>
          <p:cNvSpPr>
            <a:spLocks noGrp="1"/>
          </p:cNvSpPr>
          <p:nvPr>
            <p:ph type="subTitle" idx="1"/>
          </p:nvPr>
        </p:nvSpPr>
        <p:spPr>
          <a:xfrm>
            <a:off x="1696016" y="2968295"/>
            <a:ext cx="9144000" cy="2563372"/>
          </a:xfrm>
        </p:spPr>
        <p:txBody>
          <a:bodyPr>
            <a:normAutofit fontScale="85000" lnSpcReduction="20000"/>
          </a:bodyPr>
          <a:lstStyle/>
          <a:p>
            <a:r>
              <a:rPr lang="en-US" sz="3200" b="1" dirty="0">
                <a:solidFill>
                  <a:schemeClr val="accent1">
                    <a:lumMod val="75000"/>
                  </a:schemeClr>
                </a:solidFill>
              </a:rPr>
              <a:t>April 12, 2025</a:t>
            </a:r>
          </a:p>
          <a:p>
            <a:r>
              <a:rPr lang="en-US" sz="3200" b="1" dirty="0">
                <a:solidFill>
                  <a:schemeClr val="accent1">
                    <a:lumMod val="75000"/>
                  </a:schemeClr>
                </a:solidFill>
              </a:rPr>
              <a:t>Symposium</a:t>
            </a:r>
          </a:p>
          <a:p>
            <a:r>
              <a:rPr lang="en-US" sz="3200" b="1" dirty="0">
                <a:solidFill>
                  <a:schemeClr val="accent1">
                    <a:lumMod val="75000"/>
                  </a:schemeClr>
                </a:solidFill>
              </a:rPr>
              <a:t>Food Defense Study Committee  </a:t>
            </a:r>
          </a:p>
          <a:p>
            <a:r>
              <a:rPr lang="en-US" sz="3200" b="1" dirty="0">
                <a:solidFill>
                  <a:schemeClr val="accent1">
                    <a:lumMod val="75000"/>
                  </a:schemeClr>
                </a:solidFill>
              </a:rPr>
              <a:t>Minneapolis, MN</a:t>
            </a:r>
          </a:p>
          <a:p>
            <a:r>
              <a:rPr lang="en-US" sz="3200" b="1" dirty="0">
                <a:solidFill>
                  <a:schemeClr val="accent1">
                    <a:lumMod val="75000"/>
                  </a:schemeClr>
                </a:solidFill>
              </a:rPr>
              <a:t>Antone Mickelson</a:t>
            </a:r>
          </a:p>
          <a:p>
            <a:r>
              <a:rPr lang="en-US" sz="3200" b="1" dirty="0">
                <a:solidFill>
                  <a:schemeClr val="accent1">
                    <a:lumMod val="75000"/>
                  </a:schemeClr>
                </a:solidFill>
              </a:rPr>
              <a:t>Chair</a:t>
            </a:r>
          </a:p>
        </p:txBody>
      </p:sp>
    </p:spTree>
    <p:extLst>
      <p:ext uri="{BB962C8B-B14F-4D97-AF65-F5344CB8AC3E}">
        <p14:creationId xmlns:p14="http://schemas.microsoft.com/office/powerpoint/2010/main" val="233080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974-177F-DB98-7733-F4A8DA7941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7DFB4D9-B991-1450-EE8A-9A554B7A2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553" y="3788850"/>
            <a:ext cx="1452027" cy="1452027"/>
          </a:xfrm>
          <a:prstGeom prst="rect">
            <a:avLst/>
          </a:prstGeom>
        </p:spPr>
      </p:pic>
      <p:sp>
        <p:nvSpPr>
          <p:cNvPr id="5" name="Rectangle 1">
            <a:extLst>
              <a:ext uri="{FF2B5EF4-FFF2-40B4-BE49-F238E27FC236}">
                <a16:creationId xmlns:a16="http://schemas.microsoft.com/office/drawing/2014/main" id="{6027ECFD-4338-CEB2-6A3C-A919C5682C34}"/>
              </a:ext>
            </a:extLst>
          </p:cNvPr>
          <p:cNvSpPr>
            <a:spLocks noGrp="1" noChangeArrowheads="1"/>
          </p:cNvSpPr>
          <p:nvPr>
            <p:ph idx="1"/>
          </p:nvPr>
        </p:nvSpPr>
        <p:spPr bwMode="auto">
          <a:xfrm>
            <a:off x="409391" y="1617123"/>
            <a:ext cx="10472873" cy="47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Develop Farm Comprehensive Emergency Action Plan Guidance </a:t>
            </a:r>
            <a:endParaRPr lang="en-US" altLang="en-US" sz="2400" dirty="0"/>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Continuing Education Requirement </a:t>
            </a:r>
            <a:endParaRPr lang="en-US" altLang="en-US" sz="2400" dirty="0"/>
          </a:p>
          <a:p>
            <a:pPr lvl="1">
              <a:lnSpc>
                <a:spcPct val="100000"/>
              </a:lnSpc>
            </a:pPr>
            <a:r>
              <a:rPr kumimoji="0" lang="en-US" altLang="en-US" sz="1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All workers are recommended to participate in some form of security awareness or continuing education (CE) and keep records of this training.  </a:t>
            </a:r>
            <a:endParaRPr kumimoji="0" lang="en-US" altLang="en-US" sz="18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Documentation of a security plan including the context of food defense.</a:t>
            </a:r>
            <a:endParaRPr kumimoji="0" lang="en-US" altLang="en-US" sz="2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Communication of food defense principles in the FARM Program.</a:t>
            </a:r>
            <a:endParaRPr kumimoji="0" lang="en-US" altLang="en-US" sz="2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Identification of a translator, if necessary for the dairy farm.</a:t>
            </a:r>
            <a:endParaRPr kumimoji="0" lang="en-US" altLang="en-US" sz="2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Distribution of signage conveying food defense principles and practices.</a:t>
            </a:r>
            <a:endParaRPr kumimoji="0" lang="en-US" altLang="en-US" sz="2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Identification of local law enforcement and first responder contacts.</a:t>
            </a:r>
            <a:endParaRPr kumimoji="0" lang="en-US" altLang="en-US" sz="2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Identification of proper SOPs for engagement of law enforcement and first responders.</a:t>
            </a:r>
            <a:endParaRPr kumimoji="0" lang="en-US" altLang="en-US" sz="24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2400" b="1" i="1"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Development of a dedicated security manual for farms that includes the food defense context. This security manual could be linked to the biosecurity module. </a:t>
            </a:r>
            <a:endParaRPr kumimoji="0" lang="en-US" altLang="en-US" sz="2400" b="0" i="0" u="none" strike="noStrike" cap="none" normalizeH="0" baseline="0" dirty="0">
              <a:ln>
                <a:noFill/>
              </a:ln>
              <a:effectLst/>
            </a:endParaRPr>
          </a:p>
        </p:txBody>
      </p:sp>
      <p:sp>
        <p:nvSpPr>
          <p:cNvPr id="6" name="Title 2">
            <a:extLst>
              <a:ext uri="{FF2B5EF4-FFF2-40B4-BE49-F238E27FC236}">
                <a16:creationId xmlns:a16="http://schemas.microsoft.com/office/drawing/2014/main" id="{D57BB3F5-754C-DF17-CE7D-32D703E3A228}"/>
              </a:ext>
            </a:extLst>
          </p:cNvPr>
          <p:cNvSpPr txBox="1">
            <a:spLocks/>
          </p:cNvSpPr>
          <p:nvPr/>
        </p:nvSpPr>
        <p:spPr>
          <a:xfrm>
            <a:off x="409391" y="89213"/>
            <a:ext cx="11782608"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2400" b="1" dirty="0">
                <a:solidFill>
                  <a:schemeClr val="accent1">
                    <a:lumMod val="75000"/>
                  </a:schemeClr>
                </a:solidFill>
              </a:rPr>
              <a:t>Identify Best Practices to consider:</a:t>
            </a:r>
            <a:endParaRPr lang="en-US" dirty="0"/>
          </a:p>
        </p:txBody>
      </p:sp>
    </p:spTree>
    <p:extLst>
      <p:ext uri="{BB962C8B-B14F-4D97-AF65-F5344CB8AC3E}">
        <p14:creationId xmlns:p14="http://schemas.microsoft.com/office/powerpoint/2010/main" val="2689381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E5CF-FBFF-CE41-1D34-3749572B677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769522-D463-C796-10F9-ED456932C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9768" y="854640"/>
            <a:ext cx="1835150" cy="1835150"/>
          </a:xfrm>
          <a:prstGeom prst="rect">
            <a:avLst/>
          </a:prstGeom>
        </p:spPr>
      </p:pic>
      <p:sp>
        <p:nvSpPr>
          <p:cNvPr id="5" name="Rectangle 1">
            <a:extLst>
              <a:ext uri="{FF2B5EF4-FFF2-40B4-BE49-F238E27FC236}">
                <a16:creationId xmlns:a16="http://schemas.microsoft.com/office/drawing/2014/main" id="{1D14EFB7-AC5D-3CF9-B536-6AAEF6FFF218}"/>
              </a:ext>
            </a:extLst>
          </p:cNvPr>
          <p:cNvSpPr>
            <a:spLocks noGrp="1" noChangeArrowheads="1"/>
          </p:cNvSpPr>
          <p:nvPr>
            <p:ph idx="1"/>
          </p:nvPr>
        </p:nvSpPr>
        <p:spPr bwMode="auto">
          <a:xfrm>
            <a:off x="201201" y="1690218"/>
            <a:ext cx="11380206" cy="478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152352"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a:t>
            </a:r>
            <a:r>
              <a:rPr lang="en-US" altLang="en-US" sz="1800" b="1" dirty="0">
                <a:latin typeface="Calibri" panose="020F0502020204030204" pitchFamily="34" charset="0"/>
                <a:ea typeface="Times New Roman" panose="02020603050405020304" pitchFamily="18" charset="0"/>
                <a:cs typeface="Calibri" panose="020F0502020204030204" pitchFamily="34" charset="0"/>
              </a:rPr>
              <a:t> </a:t>
            </a:r>
            <a:r>
              <a:rPr kumimoji="0" lang="en-US" altLang="en-US" sz="18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Committee recommend</a:t>
            </a:r>
            <a:r>
              <a:rPr lang="en-US" altLang="en-US" sz="1800" b="1" i="1" dirty="0">
                <a:latin typeface="Calibri" panose="020F0502020204030204" pitchFamily="34" charset="0"/>
                <a:ea typeface="Times New Roman" panose="02020603050405020304" pitchFamily="18" charset="0"/>
                <a:cs typeface="Calibri" panose="020F0502020204030204" pitchFamily="34" charset="0"/>
              </a:rPr>
              <a:t>s</a:t>
            </a:r>
            <a:r>
              <a:rPr kumimoji="0" lang="en-US" altLang="en-US" sz="18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that dairy farms: </a:t>
            </a:r>
          </a:p>
          <a:p>
            <a:pPr marL="628650" lvl="1" indent="-171450">
              <a:lnSpc>
                <a:spcPct val="100000"/>
              </a:lnSpc>
              <a:buFont typeface="Wingdings" panose="05000000000000000000" pitchFamily="2" charset="2"/>
              <a:buChar char="Ø"/>
            </a:pPr>
            <a:r>
              <a:rPr kumimoji="0" lang="en-US" altLang="en-US" sz="16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Review the mitigation strategies listed in </a:t>
            </a:r>
            <a:r>
              <a:rPr kumimoji="0" lang="en-US" altLang="en-US" sz="1600" b="1" i="1" u="none" strike="noStrike" cap="none" normalizeH="0" baseline="0" dirty="0">
                <a:ln>
                  <a:noFill/>
                </a:ln>
                <a:effectLst/>
                <a:ea typeface="Calibri" panose="020F0502020204030204" pitchFamily="34" charset="0"/>
                <a:cs typeface="Times New Roman" panose="02020603050405020304" pitchFamily="18" charset="0"/>
              </a:rPr>
              <a:t>Table </a:t>
            </a:r>
            <a:r>
              <a:rPr kumimoji="0" lang="en-US" altLang="en-US" sz="1600" b="1" i="1"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1</a:t>
            </a:r>
            <a:r>
              <a:rPr kumimoji="0" lang="en-US" altLang="en-US" sz="16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p>
          <a:p>
            <a:pPr marL="628650" lvl="1" indent="-171450">
              <a:lnSpc>
                <a:spcPct val="100000"/>
              </a:lnSpc>
              <a:buFont typeface="Wingdings" panose="05000000000000000000" pitchFamily="2" charset="2"/>
              <a:buChar char="Ø"/>
            </a:pPr>
            <a:r>
              <a:rPr lang="en-US" altLang="en-US" sz="1600" dirty="0">
                <a:latin typeface="Calibri" panose="020F0502020204030204" pitchFamily="34" charset="0"/>
                <a:ea typeface="Times New Roman" panose="02020603050405020304" pitchFamily="18" charset="0"/>
                <a:cs typeface="Calibri" panose="020F0502020204030204" pitchFamily="34" charset="0"/>
              </a:rPr>
              <a:t>A</a:t>
            </a:r>
            <a:r>
              <a:rPr kumimoji="0" lang="en-US" altLang="en-US" sz="16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dopt those that suit their operations, </a:t>
            </a:r>
          </a:p>
          <a:p>
            <a:pPr marL="628650" lvl="1" indent="-171450">
              <a:lnSpc>
                <a:spcPct val="100000"/>
              </a:lnSpc>
              <a:buFont typeface="Wingdings" panose="05000000000000000000" pitchFamily="2" charset="2"/>
              <a:buChar char="Ø"/>
            </a:pPr>
            <a:r>
              <a:rPr lang="en-US" altLang="en-US" sz="1600" b="1" i="1" dirty="0">
                <a:latin typeface="Calibri" panose="020F0502020204030204" pitchFamily="34" charset="0"/>
                <a:ea typeface="Times New Roman" panose="02020603050405020304" pitchFamily="18" charset="0"/>
                <a:cs typeface="Calibri" panose="020F0502020204030204" pitchFamily="34" charset="0"/>
              </a:rPr>
              <a:t>I</a:t>
            </a:r>
            <a:r>
              <a:rPr kumimoji="0" lang="en-US" altLang="en-US" sz="1600" b="1" i="1"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ncorporate training programs</a:t>
            </a:r>
            <a:r>
              <a:rPr kumimoji="0" lang="en-US" altLang="en-US" sz="16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 improve food defense awareness. </a:t>
            </a:r>
          </a:p>
          <a:p>
            <a:pPr marL="171450" indent="-171450">
              <a:lnSpc>
                <a:spcPct val="100000"/>
              </a:lnSpc>
              <a:buFont typeface="Wingdings" panose="05000000000000000000" pitchFamily="2" charset="2"/>
              <a:buChar char="Ø"/>
            </a:pP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committee recognizes that, in some cases, farms may already have sufficient mitigation strategies in place which would not warrant any further adoptions from </a:t>
            </a:r>
            <a:r>
              <a:rPr kumimoji="0" lang="en-US" altLang="en-US" sz="1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Table </a:t>
            </a:r>
            <a:r>
              <a:rPr kumimoji="0" lang="en-US" altLang="en-US"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or additional training.</a:t>
            </a:r>
          </a:p>
          <a:p>
            <a:pPr marL="171450" indent="-171450">
              <a:lnSpc>
                <a:spcPct val="100000"/>
              </a:lnSpc>
              <a:buFont typeface="Wingdings" panose="05000000000000000000" pitchFamily="2" charset="2"/>
              <a:buChar char="Ø"/>
            </a:pP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Regular evaluation and adjustment of these strategies will ensure they remain effective in preventing intentional adulteration. </a:t>
            </a:r>
          </a:p>
          <a:p>
            <a:pPr marL="171450" indent="-171450">
              <a:lnSpc>
                <a:spcPct val="100000"/>
              </a:lnSpc>
              <a:buFont typeface="Wingdings" panose="05000000000000000000" pitchFamily="2" charset="2"/>
              <a:buChar char="Ø"/>
            </a:pP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This report provides actionable insights and recommendations for dairy farmers to strengthen their food defense practices. </a:t>
            </a:r>
          </a:p>
          <a:p>
            <a:pPr marL="171450" indent="-171450">
              <a:lnSpc>
                <a:spcPct val="100000"/>
              </a:lnSpc>
              <a:buFont typeface="Wingdings" panose="05000000000000000000" pitchFamily="2" charset="2"/>
              <a:buChar char="Ø"/>
            </a:pP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By adopting these strategies and participating in ongoing training, dairy farms can enhance the security of their milk supply and safeguard against intentional adulteration.</a:t>
            </a:r>
            <a:endParaRPr lang="en-US" altLang="en-US" sz="1800" dirty="0">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0000"/>
              </a:lnSpc>
              <a:buFont typeface="Wingdings" panose="05000000000000000000" pitchFamily="2" charset="2"/>
              <a:buChar char="Ø"/>
            </a:pPr>
            <a:endParaRPr kumimoji="0" lang="en-US" altLang="en-US" sz="1800" i="1"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endParaRPr>
          </a:p>
          <a:p>
            <a:pPr marL="171450" indent="-171450">
              <a:lnSpc>
                <a:spcPct val="100000"/>
              </a:lnSpc>
              <a:buFont typeface="Wingdings" panose="05000000000000000000" pitchFamily="2" charset="2"/>
              <a:buChar char="Ø"/>
            </a:pPr>
            <a:r>
              <a:rPr kumimoji="0" lang="en-US" altLang="en-US" sz="1050" i="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Table 1</a:t>
            </a:r>
            <a:r>
              <a:rPr kumimoji="0" lang="en-US" altLang="en-US" sz="1050" i="1"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is not an exhaustive list of potential mitigation strategies</a:t>
            </a:r>
            <a:r>
              <a:rPr kumimoji="0" lang="en-US" altLang="en-US" sz="1050" i="0"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that could protect milk on farm. Farms may design, identify, or choose strategies not contained in the list, if additional protective actions are needed. </a:t>
            </a:r>
            <a:endParaRPr kumimoji="0" lang="en-US" altLang="en-US" sz="1050" i="0" u="none" strike="noStrike" cap="none" normalizeH="0" baseline="0" dirty="0">
              <a:ln>
                <a:noFill/>
              </a:ln>
              <a:solidFill>
                <a:srgbClr val="C00000"/>
              </a:solidFill>
              <a:effectLst/>
            </a:endParaRPr>
          </a:p>
          <a:p>
            <a:pPr marL="0" marR="0" lvl="0" indent="22860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itle 2">
            <a:extLst>
              <a:ext uri="{FF2B5EF4-FFF2-40B4-BE49-F238E27FC236}">
                <a16:creationId xmlns:a16="http://schemas.microsoft.com/office/drawing/2014/main" id="{3510C82C-9FC6-B607-283F-D18AFBCACAA9}"/>
              </a:ext>
            </a:extLst>
          </p:cNvPr>
          <p:cNvSpPr txBox="1">
            <a:spLocks/>
          </p:cNvSpPr>
          <p:nvPr/>
        </p:nvSpPr>
        <p:spPr>
          <a:xfrm>
            <a:off x="99589" y="119038"/>
            <a:ext cx="11782608"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3900" b="1" dirty="0">
                <a:solidFill>
                  <a:schemeClr val="accent1">
                    <a:lumMod val="75000"/>
                  </a:schemeClr>
                </a:solidFill>
              </a:rPr>
              <a:t>Summary:</a:t>
            </a:r>
            <a:endParaRPr lang="en-US" sz="3900" dirty="0"/>
          </a:p>
        </p:txBody>
      </p:sp>
    </p:spTree>
    <p:extLst>
      <p:ext uri="{BB962C8B-B14F-4D97-AF65-F5344CB8AC3E}">
        <p14:creationId xmlns:p14="http://schemas.microsoft.com/office/powerpoint/2010/main" val="3175643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766B-13E6-7B1E-79E3-8F19BFE58F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048F58-D927-3D51-0629-3D009CD1E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9768" y="854640"/>
            <a:ext cx="1835150" cy="1835150"/>
          </a:xfrm>
          <a:prstGeom prst="rect">
            <a:avLst/>
          </a:prstGeom>
        </p:spPr>
      </p:pic>
      <p:sp>
        <p:nvSpPr>
          <p:cNvPr id="5" name="Rectangle 1">
            <a:extLst>
              <a:ext uri="{FF2B5EF4-FFF2-40B4-BE49-F238E27FC236}">
                <a16:creationId xmlns:a16="http://schemas.microsoft.com/office/drawing/2014/main" id="{0C8A8A96-446A-8E1A-9994-E92F9E088074}"/>
              </a:ext>
            </a:extLst>
          </p:cNvPr>
          <p:cNvSpPr>
            <a:spLocks noGrp="1" noChangeArrowheads="1"/>
          </p:cNvSpPr>
          <p:nvPr>
            <p:ph idx="1"/>
          </p:nvPr>
        </p:nvSpPr>
        <p:spPr bwMode="auto">
          <a:xfrm>
            <a:off x="135802" y="1417441"/>
            <a:ext cx="11054281" cy="509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152352"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January 30,2025 NCIMS Board Meeting</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171450" marR="0" lvl="0" indent="-17145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lang="en-US" sz="2000" b="1" dirty="0">
                <a:solidFill>
                  <a:srgbClr val="000000"/>
                </a:solidFill>
                <a:effectLst/>
                <a:latin typeface="Calibri" panose="020F0502020204030204" pitchFamily="34" charset="0"/>
                <a:ea typeface="Times New Roman" panose="02020603050405020304" pitchFamily="18" charset="0"/>
              </a:rPr>
              <a:t>The NCIMS Board did not accept the Food Defense report as presented. </a:t>
            </a:r>
          </a:p>
          <a:p>
            <a:pPr marL="171450" marR="0" lvl="0" indent="-17145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lang="en-US" sz="2000" b="1" dirty="0">
                <a:solidFill>
                  <a:srgbClr val="000000"/>
                </a:solidFill>
                <a:effectLst/>
                <a:latin typeface="Calibri" panose="020F0502020204030204" pitchFamily="34" charset="0"/>
                <a:ea typeface="Times New Roman" panose="02020603050405020304" pitchFamily="18" charset="0"/>
              </a:rPr>
              <a:t>The direction was given: </a:t>
            </a:r>
          </a:p>
          <a:p>
            <a:pPr marL="628650" lvl="1" indent="-171450">
              <a:lnSpc>
                <a:spcPct val="150000"/>
              </a:lnSpc>
              <a:buFont typeface="Wingdings" panose="05000000000000000000" pitchFamily="2" charset="2"/>
              <a:buChar char="Ø"/>
            </a:pPr>
            <a:r>
              <a:rPr lang="en-US" sz="1600" b="1" dirty="0">
                <a:solidFill>
                  <a:srgbClr val="000000"/>
                </a:solidFill>
                <a:latin typeface="Calibri" panose="020F0502020204030204" pitchFamily="34" charset="0"/>
                <a:ea typeface="Times New Roman" panose="02020603050405020304" pitchFamily="18" charset="0"/>
              </a:rPr>
              <a:t>Add </a:t>
            </a:r>
            <a:r>
              <a:rPr lang="en-US" sz="1600" b="1" dirty="0">
                <a:solidFill>
                  <a:srgbClr val="000000"/>
                </a:solidFill>
                <a:effectLst/>
                <a:latin typeface="Calibri" panose="020F0502020204030204" pitchFamily="34" charset="0"/>
                <a:ea typeface="Times New Roman" panose="02020603050405020304" pitchFamily="18" charset="0"/>
              </a:rPr>
              <a:t>data to the report showing the number of intentional adulteration incidents since the signing of FSMA in 2011. </a:t>
            </a:r>
          </a:p>
          <a:p>
            <a:pPr marL="628650" lvl="1" indent="-171450">
              <a:lnSpc>
                <a:spcPct val="150000"/>
              </a:lnSpc>
              <a:buFont typeface="Wingdings" panose="05000000000000000000" pitchFamily="2" charset="2"/>
              <a:buChar char="Ø"/>
            </a:pPr>
            <a:r>
              <a:rPr lang="en-US" sz="1600" b="1" dirty="0">
                <a:solidFill>
                  <a:srgbClr val="000000"/>
                </a:solidFill>
                <a:latin typeface="Calibri" panose="020F0502020204030204" pitchFamily="34" charset="0"/>
                <a:ea typeface="Times New Roman" panose="02020603050405020304" pitchFamily="18" charset="0"/>
              </a:rPr>
              <a:t>Additional </a:t>
            </a:r>
            <a:r>
              <a:rPr lang="en-US" sz="1600" b="1" dirty="0">
                <a:solidFill>
                  <a:srgbClr val="000000"/>
                </a:solidFill>
                <a:effectLst/>
                <a:latin typeface="Calibri" panose="020F0502020204030204" pitchFamily="34" charset="0"/>
                <a:ea typeface="Times New Roman" panose="02020603050405020304" pitchFamily="18" charset="0"/>
              </a:rPr>
              <a:t>language should be added to the report from the Food Safety Modernization Act (FSMA) highlighting the reliance on risk-based and science-based evidence.</a:t>
            </a:r>
          </a:p>
          <a:p>
            <a:pPr marL="628650" lvl="1" indent="-171450">
              <a:lnSpc>
                <a:spcPct val="150000"/>
              </a:lnSpc>
              <a:buFont typeface="Wingdings" panose="05000000000000000000" pitchFamily="2" charset="2"/>
              <a:buChar char="Ø"/>
            </a:pPr>
            <a:r>
              <a:rPr lang="en-US" sz="1600" b="1" dirty="0">
                <a:solidFill>
                  <a:srgbClr val="000000"/>
                </a:solidFill>
                <a:latin typeface="Calibri" panose="020F0502020204030204" pitchFamily="34" charset="0"/>
                <a:ea typeface="Times New Roman" panose="02020603050405020304" pitchFamily="18" charset="0"/>
              </a:rPr>
              <a:t>H</a:t>
            </a:r>
            <a:r>
              <a:rPr lang="en-US" sz="1600" b="1" dirty="0">
                <a:solidFill>
                  <a:srgbClr val="000000"/>
                </a:solidFill>
                <a:effectLst/>
                <a:latin typeface="Calibri" panose="020F0502020204030204" pitchFamily="34" charset="0"/>
                <a:ea typeface="Times New Roman" panose="02020603050405020304" pitchFamily="18" charset="0"/>
              </a:rPr>
              <a:t>ighlight a review of training materials for farmers embedded in other programs. </a:t>
            </a:r>
          </a:p>
          <a:p>
            <a:pPr marL="628650" lvl="1" indent="-171450">
              <a:lnSpc>
                <a:spcPct val="150000"/>
              </a:lnSpc>
              <a:buFont typeface="Wingdings" panose="05000000000000000000" pitchFamily="2" charset="2"/>
              <a:buChar char="Ø"/>
            </a:pPr>
            <a:r>
              <a:rPr lang="en-US" sz="1600" b="1" dirty="0">
                <a:solidFill>
                  <a:srgbClr val="000000"/>
                </a:solidFill>
                <a:effectLst/>
                <a:latin typeface="Calibri" panose="020F0502020204030204" pitchFamily="34" charset="0"/>
                <a:ea typeface="Times New Roman" panose="02020603050405020304" pitchFamily="18" charset="0"/>
              </a:rPr>
              <a:t>The committee requests an audience with our FDA partners to hear about their vision of next steps if the report is accepted by NCIMS Exec Board. </a:t>
            </a:r>
          </a:p>
          <a:p>
            <a:pPr marL="171450" indent="-171450">
              <a:lnSpc>
                <a:spcPct val="150000"/>
              </a:lnSpc>
              <a:buFont typeface="Wingdings" panose="05000000000000000000" pitchFamily="2" charset="2"/>
              <a:buChar char="Ø"/>
            </a:pPr>
            <a:r>
              <a:rPr lang="en-US" alt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Committee will revisit the NCIMS Executive Board to determine next steps</a:t>
            </a:r>
            <a:endParaRPr lang="en-US" altLang="en-US" sz="2000" b="1" dirty="0">
              <a:latin typeface="Calibri" panose="020F0502020204030204" pitchFamily="34" charset="0"/>
              <a:ea typeface="Times New Roman" panose="02020603050405020304" pitchFamily="18" charset="0"/>
              <a:cs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itle 2">
            <a:extLst>
              <a:ext uri="{FF2B5EF4-FFF2-40B4-BE49-F238E27FC236}">
                <a16:creationId xmlns:a16="http://schemas.microsoft.com/office/drawing/2014/main" id="{4F706895-A61C-042A-78BE-5BF3B27DC947}"/>
              </a:ext>
            </a:extLst>
          </p:cNvPr>
          <p:cNvSpPr txBox="1">
            <a:spLocks/>
          </p:cNvSpPr>
          <p:nvPr/>
        </p:nvSpPr>
        <p:spPr>
          <a:xfrm>
            <a:off x="0" y="91878"/>
            <a:ext cx="11782608"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b="1" dirty="0">
                <a:solidFill>
                  <a:schemeClr val="accent1">
                    <a:lumMod val="75000"/>
                  </a:schemeClr>
                </a:solidFill>
              </a:rPr>
              <a:t>Next Steps</a:t>
            </a:r>
            <a:r>
              <a:rPr lang="en-US" sz="3900" b="1" dirty="0">
                <a:solidFill>
                  <a:schemeClr val="accent1">
                    <a:lumMod val="75000"/>
                  </a:schemeClr>
                </a:solidFill>
              </a:rPr>
              <a:t>:</a:t>
            </a:r>
            <a:endParaRPr lang="en-US" sz="3900" dirty="0"/>
          </a:p>
        </p:txBody>
      </p:sp>
    </p:spTree>
    <p:extLst>
      <p:ext uri="{BB962C8B-B14F-4D97-AF65-F5344CB8AC3E}">
        <p14:creationId xmlns:p14="http://schemas.microsoft.com/office/powerpoint/2010/main" val="223087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45661-5D84-B3D1-A179-6228D6989B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F859D8-795C-74F8-21AC-7678973EE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356" y="5567880"/>
            <a:ext cx="1422305" cy="1422305"/>
          </a:xfrm>
          <a:prstGeom prst="rect">
            <a:avLst/>
          </a:prstGeom>
        </p:spPr>
      </p:pic>
      <p:sp>
        <p:nvSpPr>
          <p:cNvPr id="4" name="Content Placeholder 3">
            <a:extLst>
              <a:ext uri="{FF2B5EF4-FFF2-40B4-BE49-F238E27FC236}">
                <a16:creationId xmlns:a16="http://schemas.microsoft.com/office/drawing/2014/main" id="{8A5D8000-B5A1-3410-E297-3BFC0BA420CB}"/>
              </a:ext>
            </a:extLst>
          </p:cNvPr>
          <p:cNvSpPr>
            <a:spLocks noGrp="1"/>
          </p:cNvSpPr>
          <p:nvPr>
            <p:ph idx="1"/>
          </p:nvPr>
        </p:nvSpPr>
        <p:spPr>
          <a:xfrm>
            <a:off x="476061" y="1648845"/>
            <a:ext cx="10515600" cy="4351338"/>
          </a:xfrm>
        </p:spPr>
        <p:txBody>
          <a:bodyPr>
            <a:normAutofit fontScale="85000" lnSpcReduction="20000"/>
          </a:bodyPr>
          <a:lstStyle/>
          <a:p>
            <a:pPr marL="0" marR="0">
              <a:spcBef>
                <a:spcPts val="1200"/>
              </a:spcBef>
              <a:spcAft>
                <a:spcPts val="1200"/>
              </a:spcAft>
            </a:pPr>
            <a:r>
              <a:rPr lang="en-US" sz="1800" b="1" u="sng" kern="0" dirty="0">
                <a:solidFill>
                  <a:srgbClr val="0563C1"/>
                </a:solidFill>
                <a:effectLst/>
                <a:latin typeface="Calibri Light" panose="020F0302020204030204" pitchFamily="34" charset="0"/>
                <a:ea typeface="Times New Roman" panose="02020603050405020304" pitchFamily="18" charset="0"/>
              </a:rPr>
              <a:t>References</a:t>
            </a:r>
            <a:r>
              <a:rPr lang="en-US" sz="1800" b="1" kern="0" dirty="0">
                <a:effectLst/>
                <a:latin typeface="Calibri Light" panose="020F0302020204030204" pitchFamily="34" charset="0"/>
                <a:ea typeface="Times New Roman" panose="02020603050405020304" pitchFamily="18" charset="0"/>
              </a:rPr>
              <a:t> </a:t>
            </a:r>
          </a:p>
          <a:p>
            <a:pPr marL="228600" marR="0" indent="-228600">
              <a:lnSpc>
                <a:spcPct val="107000"/>
              </a:lnSpc>
              <a:spcBef>
                <a:spcPts val="600"/>
              </a:spcBef>
              <a:spcAft>
                <a:spcPts val="12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FDA (Food and Drug Administration). (2016). Mitigation Strategies to Protect Food Against Intentional Adulteration. Final Rule.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Federal Register, 81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(103), 34165-34223. </a:t>
            </a:r>
          </a:p>
          <a:p>
            <a:pPr marL="228600" marR="0" indent="-228600">
              <a:lnSpc>
                <a:spcPct val="107000"/>
              </a:lnSpc>
              <a:spcBef>
                <a:spcPts val="600"/>
              </a:spcBef>
              <a:spcAft>
                <a:spcPts val="12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FDA (Food and Drug Administration). (2019). Draft Guidance for Industry: Mitigation Strategies to Protect Food Against Intentional Adulteration.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https://www.fda.gov/media/113684/download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lnSpc>
                <a:spcPct val="107000"/>
              </a:lnSpc>
              <a:spcBef>
                <a:spcPts val="600"/>
              </a:spcBef>
              <a:spcAft>
                <a:spcPts val="12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FDA (Food and Drug Administration). (2024). Food Defense Mitigation Strategies Database: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https://www.fda.gov/food/food-defense-tools/mitigation-strategies-database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lnSpc>
                <a:spcPct val="107000"/>
              </a:lnSpc>
              <a:spcBef>
                <a:spcPts val="600"/>
              </a:spcBef>
              <a:spcAft>
                <a:spcPts val="12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NPMF (National Milk Producers Federation). (2022). Everyday Biosecurity Reference Manual Version 1.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https://nationaldairyfarm.com/wp-content/uploads/2022/10/FARM_Everyday-Biosecurity-Version-1_Reference-Manual_FINAL_101822_Web_pages.pdf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600"/>
              </a:spcBef>
              <a:spcAft>
                <a:spcPts val="1200"/>
              </a:spcAft>
            </a:pPr>
            <a:r>
              <a:rPr lang="en-US" sz="1800" dirty="0">
                <a:effectLst/>
                <a:latin typeface="Calibri" panose="020F0502020204030204" pitchFamily="34" charset="0"/>
                <a:ea typeface="Times New Roman" panose="02020603050405020304" pitchFamily="18" charset="0"/>
              </a:rPr>
              <a:t>Sullivan, GM and </a:t>
            </a:r>
            <a:r>
              <a:rPr lang="en-US" sz="1800" dirty="0" err="1">
                <a:effectLst/>
                <a:latin typeface="Calibri" panose="020F0502020204030204" pitchFamily="34" charset="0"/>
                <a:ea typeface="Times New Roman" panose="02020603050405020304" pitchFamily="18" charset="0"/>
              </a:rPr>
              <a:t>Artino</a:t>
            </a:r>
            <a:r>
              <a:rPr lang="en-US" sz="1800" dirty="0">
                <a:effectLst/>
                <a:latin typeface="Calibri" panose="020F0502020204030204" pitchFamily="34" charset="0"/>
                <a:ea typeface="Times New Roman" panose="02020603050405020304" pitchFamily="18" charset="0"/>
              </a:rPr>
              <a:t>, AR. (2013). Analyzing and Interpreting Data from Likert-Type Scales. </a:t>
            </a:r>
            <a:r>
              <a:rPr lang="en-US" sz="1800" i="1" dirty="0">
                <a:effectLst/>
                <a:latin typeface="Calibri" panose="020F0502020204030204" pitchFamily="34" charset="0"/>
                <a:ea typeface="Times New Roman" panose="02020603050405020304" pitchFamily="18" charset="0"/>
              </a:rPr>
              <a:t>J Grad Medical Educ. 54</a:t>
            </a:r>
            <a:r>
              <a:rPr lang="en-US" sz="1800" dirty="0">
                <a:effectLst/>
                <a:latin typeface="Calibri" panose="020F0502020204030204" pitchFamily="34" charset="0"/>
                <a:ea typeface="Times New Roman" panose="02020603050405020304" pitchFamily="18" charset="0"/>
              </a:rPr>
              <a:t>(4), 541-542. </a:t>
            </a:r>
            <a:r>
              <a:rPr lang="en-US" sz="1800" u="sng" dirty="0">
                <a:solidFill>
                  <a:srgbClr val="0563C1"/>
                </a:solidFill>
                <a:effectLst/>
                <a:latin typeface="Calibri" panose="020F0502020204030204" pitchFamily="34" charset="0"/>
                <a:ea typeface="Times New Roman" panose="02020603050405020304" pitchFamily="18" charset="0"/>
                <a:hlinkClick r:id="rId6"/>
              </a:rPr>
              <a:t>https://doi.org/10.4300/JGME-5-4-18</a:t>
            </a:r>
            <a:r>
              <a:rPr lang="en-US" sz="1800" dirty="0">
                <a:effectLst/>
                <a:latin typeface="Calibri" panose="020F0502020204030204" pitchFamily="34" charset="0"/>
                <a:ea typeface="Times New Roman" panose="02020603050405020304" pitchFamily="18" charset="0"/>
              </a:rPr>
              <a:t>.</a:t>
            </a:r>
          </a:p>
          <a:p>
            <a:pPr marL="228600" marR="0" indent="-228600">
              <a:spcBef>
                <a:spcPts val="600"/>
              </a:spcBef>
              <a:spcAft>
                <a:spcPts val="1200"/>
              </a:spcAft>
            </a:pPr>
            <a:r>
              <a:rPr lang="en-US" sz="1800" dirty="0">
                <a:effectLst/>
                <a:latin typeface="Calibri" panose="020F0502020204030204" pitchFamily="34" charset="0"/>
                <a:ea typeface="Times New Roman" panose="02020603050405020304" pitchFamily="18" charset="0"/>
              </a:rPr>
              <a:t>US DOT (United States Department of Transportation. (2004). Security of Milk Transport in the United States Project Final Report. (</a:t>
            </a:r>
            <a:r>
              <a:rPr lang="en-US" sz="1800" b="1" dirty="0">
                <a:effectLst/>
                <a:latin typeface="Calibri" panose="020F0502020204030204" pitchFamily="34" charset="0"/>
                <a:ea typeface="Times New Roman" panose="02020603050405020304" pitchFamily="18" charset="0"/>
              </a:rPr>
              <a:t>For Official Use Only</a:t>
            </a:r>
            <a:r>
              <a:rPr lang="en-US" sz="1800" dirty="0">
                <a:effectLst/>
                <a:latin typeface="Calibri" panose="020F0502020204030204" pitchFamily="34" charset="0"/>
                <a:ea typeface="Times New Roman" panose="02020603050405020304" pitchFamily="18" charset="0"/>
              </a:rPr>
              <a:t>)</a:t>
            </a:r>
          </a:p>
          <a:p>
            <a:pPr marL="0" marR="0">
              <a:spcBef>
                <a:spcPts val="600"/>
              </a:spcBef>
              <a:spcAft>
                <a:spcPts val="1400"/>
              </a:spcAft>
            </a:pP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5" name="Title 2">
            <a:extLst>
              <a:ext uri="{FF2B5EF4-FFF2-40B4-BE49-F238E27FC236}">
                <a16:creationId xmlns:a16="http://schemas.microsoft.com/office/drawing/2014/main" id="{5C931968-8ECB-73A1-1599-B2B0B7458ABB}"/>
              </a:ext>
            </a:extLst>
          </p:cNvPr>
          <p:cNvSpPr txBox="1">
            <a:spLocks/>
          </p:cNvSpPr>
          <p:nvPr/>
        </p:nvSpPr>
        <p:spPr>
          <a:xfrm>
            <a:off x="273589" y="117223"/>
            <a:ext cx="11782608"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3900" b="1" dirty="0">
                <a:solidFill>
                  <a:schemeClr val="accent1">
                    <a:lumMod val="75000"/>
                  </a:schemeClr>
                </a:solidFill>
              </a:rPr>
              <a:t>References:</a:t>
            </a:r>
            <a:endParaRPr lang="en-US" dirty="0"/>
          </a:p>
        </p:txBody>
      </p:sp>
    </p:spTree>
    <p:extLst>
      <p:ext uri="{BB962C8B-B14F-4D97-AF65-F5344CB8AC3E}">
        <p14:creationId xmlns:p14="http://schemas.microsoft.com/office/powerpoint/2010/main" val="1860171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1E2C-513A-977C-91C3-2D82437F343E}"/>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195AF61-85BF-2790-3B6D-4CB7EA5083F4}"/>
              </a:ext>
            </a:extLst>
          </p:cNvPr>
          <p:cNvSpPr/>
          <p:nvPr/>
        </p:nvSpPr>
        <p:spPr>
          <a:xfrm>
            <a:off x="0" y="6172200"/>
            <a:ext cx="12192000" cy="685800"/>
          </a:xfrm>
          <a:custGeom>
            <a:avLst/>
            <a:gdLst/>
            <a:ahLst/>
            <a:cxnLst/>
            <a:rect l="l" t="t" r="r" b="b"/>
            <a:pathLst>
              <a:path w="12192000" h="685800">
                <a:moveTo>
                  <a:pt x="12192000" y="0"/>
                </a:moveTo>
                <a:lnTo>
                  <a:pt x="0" y="0"/>
                </a:lnTo>
                <a:lnTo>
                  <a:pt x="0" y="685800"/>
                </a:lnTo>
                <a:lnTo>
                  <a:pt x="12192000" y="685800"/>
                </a:lnTo>
                <a:lnTo>
                  <a:pt x="12192000" y="0"/>
                </a:lnTo>
                <a:close/>
              </a:path>
            </a:pathLst>
          </a:custGeom>
          <a:solidFill>
            <a:srgbClr val="C2222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a:extLst>
              <a:ext uri="{FF2B5EF4-FFF2-40B4-BE49-F238E27FC236}">
                <a16:creationId xmlns:a16="http://schemas.microsoft.com/office/drawing/2014/main" id="{50F2B22A-FB1C-67E3-7728-7DB11797D8E9}"/>
              </a:ext>
            </a:extLst>
          </p:cNvPr>
          <p:cNvSpPr txBox="1">
            <a:spLocks noGrp="1"/>
          </p:cNvSpPr>
          <p:nvPr>
            <p:ph type="sldNum" sz="quarter" idx="7"/>
          </p:nvPr>
        </p:nvSpPr>
        <p:spPr>
          <a:prstGeom prst="rect">
            <a:avLst/>
          </a:prstGeom>
        </p:spPr>
        <p:txBody>
          <a:bodyPr vert="horz" wrap="square" lIns="0" tIns="39704" rIns="0" bIns="0" rtlCol="0">
            <a:spAutoFit/>
          </a:bodyPr>
          <a:lstStyle/>
          <a:p>
            <a:pPr marL="762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alibri"/>
                <a:cs typeface="Calibri"/>
              </a:rPr>
              <a:pPr marL="76200" marR="0" lvl="0" indent="0" defTabSz="914400" eaLnBrk="1" fontAlgn="auto" latinLnBrk="0" hangingPunct="1">
                <a:lnSpc>
                  <a:spcPts val="1240"/>
                </a:lnSpc>
                <a:spcBef>
                  <a:spcPts val="0"/>
                </a:spcBef>
                <a:spcAft>
                  <a:spcPts val="0"/>
                </a:spcAft>
                <a:buClrTx/>
                <a:buSzTx/>
                <a:buFontTx/>
                <a:buNone/>
                <a:tabLst/>
                <a:defRPr/>
              </a:pPr>
              <a:t>14</a:t>
            </a:fld>
            <a:endParaRPr kumimoji="0" sz="1200" b="0" i="0" u="none" strike="noStrike" kern="0" cap="none" spc="0" normalizeH="0" baseline="0" noProof="0" dirty="0">
              <a:ln>
                <a:noFill/>
              </a:ln>
              <a:solidFill>
                <a:prstClr val="white"/>
              </a:solidFill>
              <a:effectLst/>
              <a:uLnTx/>
              <a:uFillTx/>
              <a:latin typeface="Calibri"/>
              <a:cs typeface="Calibri"/>
            </a:endParaRPr>
          </a:p>
        </p:txBody>
      </p:sp>
      <p:sp>
        <p:nvSpPr>
          <p:cNvPr id="8" name="object 8">
            <a:extLst>
              <a:ext uri="{FF2B5EF4-FFF2-40B4-BE49-F238E27FC236}">
                <a16:creationId xmlns:a16="http://schemas.microsoft.com/office/drawing/2014/main" id="{C3D1331A-C03C-C049-643C-AD33F686BFA6}"/>
              </a:ext>
            </a:extLst>
          </p:cNvPr>
          <p:cNvSpPr txBox="1">
            <a:spLocks noGrp="1"/>
          </p:cNvSpPr>
          <p:nvPr>
            <p:ph type="title"/>
          </p:nvPr>
        </p:nvSpPr>
        <p:spPr>
          <a:xfrm>
            <a:off x="544576" y="25322"/>
            <a:ext cx="11353800" cy="1017586"/>
          </a:xfrm>
          <a:prstGeom prst="rect">
            <a:avLst/>
          </a:prstGeom>
        </p:spPr>
        <p:txBody>
          <a:bodyPr vert="horz" wrap="square" lIns="0" tIns="17145" rIns="0" bIns="0" rtlCol="0">
            <a:spAutoFit/>
          </a:bodyPr>
          <a:lstStyle/>
          <a:p>
            <a:pPr marL="12700" algn="ctr">
              <a:lnSpc>
                <a:spcPct val="100000"/>
              </a:lnSpc>
              <a:spcBef>
                <a:spcPts val="135"/>
              </a:spcBef>
            </a:pPr>
            <a:r>
              <a:rPr lang="en-US" sz="6500" cap="small" spc="-120" dirty="0">
                <a:solidFill>
                  <a:schemeClr val="tx1"/>
                </a:solidFill>
              </a:rPr>
              <a:t>NCIMS Proposal #207 </a:t>
            </a:r>
            <a:endParaRPr sz="6500" dirty="0">
              <a:solidFill>
                <a:schemeClr val="tx1"/>
              </a:solidFill>
            </a:endParaRPr>
          </a:p>
        </p:txBody>
      </p:sp>
      <p:graphicFrame>
        <p:nvGraphicFramePr>
          <p:cNvPr id="2" name="Table 1">
            <a:extLst>
              <a:ext uri="{FF2B5EF4-FFF2-40B4-BE49-F238E27FC236}">
                <a16:creationId xmlns:a16="http://schemas.microsoft.com/office/drawing/2014/main" id="{F5691C9F-D604-648D-C800-FA4E10C91927}"/>
              </a:ext>
            </a:extLst>
          </p:cNvPr>
          <p:cNvGraphicFramePr>
            <a:graphicFrameLocks noGrp="1"/>
          </p:cNvGraphicFramePr>
          <p:nvPr>
            <p:extLst>
              <p:ext uri="{D42A27DB-BD31-4B8C-83A1-F6EECF244321}">
                <p14:modId xmlns:p14="http://schemas.microsoft.com/office/powerpoint/2010/main" val="3877018976"/>
              </p:ext>
            </p:extLst>
          </p:nvPr>
        </p:nvGraphicFramePr>
        <p:xfrm>
          <a:off x="209550" y="1037668"/>
          <a:ext cx="11772900" cy="5795010"/>
        </p:xfrm>
        <a:graphic>
          <a:graphicData uri="http://schemas.openxmlformats.org/drawingml/2006/table">
            <a:tbl>
              <a:tblPr firstRow="1" firstCol="1" bandRow="1"/>
              <a:tblGrid>
                <a:gridCol w="11772900">
                  <a:extLst>
                    <a:ext uri="{9D8B030D-6E8A-4147-A177-3AD203B41FA5}">
                      <a16:colId xmlns:a16="http://schemas.microsoft.com/office/drawing/2014/main" val="3509712494"/>
                    </a:ext>
                  </a:extLst>
                </a:gridCol>
              </a:tblGrid>
              <a:tr h="4797751">
                <a:tc>
                  <a:txBody>
                    <a:bodyPr/>
                    <a:lstStyle/>
                    <a:p>
                      <a:pPr marL="457200" marR="0" indent="-457200">
                        <a:lnSpc>
                          <a:spcPct val="150000"/>
                        </a:lnSpc>
                        <a:spcBef>
                          <a:spcPts val="0"/>
                        </a:spcBef>
                        <a:spcAft>
                          <a:spcPts val="0"/>
                        </a:spcAft>
                        <a:buFont typeface="Wingdings" panose="05000000000000000000" pitchFamily="2" charset="2"/>
                        <a:buChar char="Ø"/>
                      </a:pPr>
                      <a:r>
                        <a:rPr lang="en-US" sz="2800" b="1" dirty="0">
                          <a:effectLst/>
                          <a:latin typeface="Times New Roman" panose="02020603050405020304" pitchFamily="18" charset="0"/>
                          <a:ea typeface="Calibri" panose="020F0502020204030204" pitchFamily="34" charset="0"/>
                        </a:rPr>
                        <a:t>Establishes a study committee to review Sections 8, 13 and 14 of the PMO</a:t>
                      </a:r>
                    </a:p>
                    <a:p>
                      <a:pPr marL="457200" marR="0" indent="-457200">
                        <a:lnSpc>
                          <a:spcPct val="150000"/>
                        </a:lnSpc>
                        <a:spcBef>
                          <a:spcPts val="0"/>
                        </a:spcBef>
                        <a:spcAft>
                          <a:spcPts val="0"/>
                        </a:spcAft>
                        <a:buFont typeface="Wingdings" panose="05000000000000000000" pitchFamily="2" charset="2"/>
                        <a:buChar char="ü"/>
                      </a:pPr>
                      <a:r>
                        <a:rPr lang="en-US" sz="2400" b="1" dirty="0">
                          <a:effectLst/>
                          <a:latin typeface="Times New Roman" panose="02020603050405020304" pitchFamily="18" charset="0"/>
                          <a:ea typeface="Calibri" panose="020F0502020204030204" pitchFamily="34" charset="0"/>
                        </a:rPr>
                        <a:t>Sec 8 – Animal Health</a:t>
                      </a:r>
                    </a:p>
                    <a:p>
                      <a:pPr marL="457200" marR="0" indent="-457200">
                        <a:lnSpc>
                          <a:spcPct val="150000"/>
                        </a:lnSpc>
                        <a:spcBef>
                          <a:spcPts val="0"/>
                        </a:spcBef>
                        <a:spcAft>
                          <a:spcPts val="0"/>
                        </a:spcAft>
                        <a:buFont typeface="Wingdings" panose="05000000000000000000" pitchFamily="2" charset="2"/>
                        <a:buChar char="ü"/>
                      </a:pPr>
                      <a:r>
                        <a:rPr lang="en-US" sz="2400" b="1" dirty="0">
                          <a:effectLst/>
                          <a:latin typeface="Times New Roman" panose="02020603050405020304" pitchFamily="18" charset="0"/>
                          <a:ea typeface="Calibri" panose="020F0502020204030204" pitchFamily="34" charset="0"/>
                        </a:rPr>
                        <a:t>Sec 13 – Personnel Health</a:t>
                      </a:r>
                    </a:p>
                    <a:p>
                      <a:pPr marL="457200" marR="0" indent="-457200">
                        <a:lnSpc>
                          <a:spcPct val="150000"/>
                        </a:lnSpc>
                        <a:spcBef>
                          <a:spcPts val="0"/>
                        </a:spcBef>
                        <a:spcAft>
                          <a:spcPts val="0"/>
                        </a:spcAft>
                        <a:buFont typeface="Wingdings" panose="05000000000000000000" pitchFamily="2" charset="2"/>
                        <a:buChar char="ü"/>
                      </a:pPr>
                      <a:r>
                        <a:rPr lang="en-US" sz="2400" b="1" dirty="0">
                          <a:effectLst/>
                          <a:latin typeface="Times New Roman" panose="02020603050405020304" pitchFamily="18" charset="0"/>
                          <a:ea typeface="Calibri" panose="020F0502020204030204" pitchFamily="34" charset="0"/>
                        </a:rPr>
                        <a:t>Sec 14 – Procedure when infection or High Risk of infection is discovered</a:t>
                      </a:r>
                    </a:p>
                    <a:p>
                      <a:pPr marL="457200" marR="0" indent="-457200">
                        <a:lnSpc>
                          <a:spcPct val="150000"/>
                        </a:lnSpc>
                        <a:spcBef>
                          <a:spcPts val="0"/>
                        </a:spcBef>
                        <a:spcAft>
                          <a:spcPts val="0"/>
                        </a:spcAft>
                        <a:buFont typeface="Wingdings" panose="05000000000000000000" pitchFamily="2" charset="2"/>
                        <a:buChar char="Ø"/>
                      </a:pPr>
                      <a:r>
                        <a:rPr lang="en-US" sz="2800" b="1" dirty="0">
                          <a:effectLst/>
                          <a:latin typeface="Times New Roman" panose="02020603050405020304" pitchFamily="18" charset="0"/>
                          <a:ea typeface="Calibri" panose="020F0502020204030204" pitchFamily="34" charset="0"/>
                        </a:rPr>
                        <a:t>The Committee will align the PMO with biosecurity Best Management Practices</a:t>
                      </a:r>
                    </a:p>
                    <a:p>
                      <a:pPr marL="457200" marR="0" indent="-457200">
                        <a:lnSpc>
                          <a:spcPct val="150000"/>
                        </a:lnSpc>
                        <a:spcBef>
                          <a:spcPts val="0"/>
                        </a:spcBef>
                        <a:spcAft>
                          <a:spcPts val="0"/>
                        </a:spcAft>
                        <a:buFont typeface="Wingdings" panose="05000000000000000000" pitchFamily="2" charset="2"/>
                        <a:buChar char="Ø"/>
                      </a:pPr>
                      <a:r>
                        <a:rPr lang="en-US" sz="2800" b="1" dirty="0">
                          <a:effectLst/>
                          <a:latin typeface="Times New Roman" panose="02020603050405020304" pitchFamily="18" charset="0"/>
                          <a:ea typeface="Calibri" panose="020F0502020204030204" pitchFamily="34" charset="0"/>
                        </a:rPr>
                        <a:t>The NCIMS Food Defense Study Committee has been charged with this work and will report back at the 2025 NCIMS Conference</a:t>
                      </a:r>
                    </a:p>
                    <a:p>
                      <a:pPr marL="457200" marR="0" indent="-457200">
                        <a:spcBef>
                          <a:spcPts val="0"/>
                        </a:spcBef>
                        <a:spcAft>
                          <a:spcPts val="0"/>
                        </a:spcAft>
                        <a:buFont typeface="Wingdings" panose="05000000000000000000" pitchFamily="2" charset="2"/>
                        <a:buChar char="Ø"/>
                      </a:pPr>
                      <a:endParaRPr lang="en-US" sz="2800" b="1" dirty="0">
                        <a:effectLst/>
                        <a:latin typeface="Times New Roman" panose="02020603050405020304" pitchFamily="18" charset="0"/>
                        <a:ea typeface="Calibri" panose="020F0502020204030204" pitchFamily="34" charset="0"/>
                      </a:endParaRPr>
                    </a:p>
                  </a:txBody>
                  <a:tcPr marL="142875" marR="0" marT="0" marB="95250">
                    <a:lnL>
                      <a:noFill/>
                    </a:lnL>
                    <a:lnR>
                      <a:noFill/>
                    </a:lnR>
                    <a:lnT>
                      <a:noFill/>
                    </a:lnT>
                    <a:lnB>
                      <a:noFill/>
                    </a:lnB>
                    <a:noFill/>
                  </a:tcPr>
                </a:tc>
                <a:extLst>
                  <a:ext uri="{0D108BD9-81ED-4DB2-BD59-A6C34878D82A}">
                    <a16:rowId xmlns:a16="http://schemas.microsoft.com/office/drawing/2014/main" val="514569367"/>
                  </a:ext>
                </a:extLst>
              </a:tr>
              <a:tr h="362828">
                <a:tc>
                  <a:txBody>
                    <a:bodyPr/>
                    <a:lstStyle/>
                    <a:p>
                      <a:pPr marL="0" marR="0">
                        <a:spcBef>
                          <a:spcPts val="0"/>
                        </a:spcBef>
                        <a:spcAft>
                          <a:spcPts val="0"/>
                        </a:spcAft>
                      </a:pPr>
                      <a:endParaRPr lang="en-US" sz="2800" dirty="0">
                        <a:effectLst/>
                        <a:latin typeface="Times New Roman" panose="02020603050405020304" pitchFamily="18" charset="0"/>
                        <a:ea typeface="Calibri" panose="020F0502020204030204" pitchFamily="34" charset="0"/>
                      </a:endParaRPr>
                    </a:p>
                  </a:txBody>
                  <a:tcPr marL="142875" marR="0" marT="0" marB="0">
                    <a:lnL>
                      <a:noFill/>
                    </a:lnL>
                    <a:lnR>
                      <a:noFill/>
                    </a:lnR>
                    <a:lnT>
                      <a:noFill/>
                    </a:lnT>
                    <a:lnB>
                      <a:noFill/>
                    </a:lnB>
                    <a:noFill/>
                  </a:tcPr>
                </a:tc>
                <a:extLst>
                  <a:ext uri="{0D108BD9-81ED-4DB2-BD59-A6C34878D82A}">
                    <a16:rowId xmlns:a16="http://schemas.microsoft.com/office/drawing/2014/main" val="1168373867"/>
                  </a:ext>
                </a:extLst>
              </a:tr>
            </a:tbl>
          </a:graphicData>
        </a:graphic>
      </p:graphicFrame>
    </p:spTree>
    <p:extLst>
      <p:ext uri="{BB962C8B-B14F-4D97-AF65-F5344CB8AC3E}">
        <p14:creationId xmlns:p14="http://schemas.microsoft.com/office/powerpoint/2010/main" val="2437097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57F7-F5DF-1466-E3BE-0CFA37087A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403C2D-81E5-A735-E2E6-D4342192F0E5}"/>
              </a:ext>
            </a:extLst>
          </p:cNvPr>
          <p:cNvSpPr txBox="1"/>
          <p:nvPr/>
        </p:nvSpPr>
        <p:spPr>
          <a:xfrm>
            <a:off x="327837" y="1164165"/>
            <a:ext cx="5104241" cy="4457952"/>
          </a:xfrm>
          <a:prstGeom prst="rect">
            <a:avLst/>
          </a:prstGeom>
          <a:noFill/>
        </p:spPr>
        <p:txBody>
          <a:bodyPr wrap="square">
            <a:spAutoFit/>
          </a:bodyPr>
          <a:lstStyle/>
          <a:p>
            <a:pPr marL="457200" marR="0" indent="-457200">
              <a:lnSpc>
                <a:spcPct val="150000"/>
              </a:lnSpc>
              <a:spcBef>
                <a:spcPts val="0"/>
              </a:spcBef>
              <a:spcAft>
                <a:spcPts val="0"/>
              </a:spcAft>
              <a:buFont typeface="Wingdings" panose="05000000000000000000" pitchFamily="2" charset="2"/>
              <a:buChar char="Ø"/>
            </a:pPr>
            <a:r>
              <a:rPr lang="en-US" sz="2400" b="1" dirty="0">
                <a:effectLst/>
                <a:latin typeface="Times New Roman" panose="02020603050405020304" pitchFamily="18" charset="0"/>
                <a:ea typeface="Calibri" panose="020F0502020204030204" pitchFamily="34" charset="0"/>
              </a:rPr>
              <a:t>Establishes a study committee to review Sections 8, 13 and 14 of the PMO</a:t>
            </a:r>
          </a:p>
          <a:p>
            <a:pPr marL="457200" marR="0" indent="-457200">
              <a:lnSpc>
                <a:spcPct val="150000"/>
              </a:lnSpc>
              <a:spcBef>
                <a:spcPts val="0"/>
              </a:spcBef>
              <a:spcAft>
                <a:spcPts val="0"/>
              </a:spcAft>
              <a:buFont typeface="Wingdings" panose="05000000000000000000" pitchFamily="2" charset="2"/>
              <a:buChar char="ü"/>
            </a:pPr>
            <a:r>
              <a:rPr lang="en-US" sz="2400" b="1" dirty="0">
                <a:effectLst/>
                <a:latin typeface="Times New Roman" panose="02020603050405020304" pitchFamily="18" charset="0"/>
                <a:ea typeface="Calibri" panose="020F0502020204030204" pitchFamily="34" charset="0"/>
              </a:rPr>
              <a:t>Sec 8 – Animal Health</a:t>
            </a:r>
          </a:p>
          <a:p>
            <a:pPr marL="457200" marR="0" indent="-457200">
              <a:lnSpc>
                <a:spcPct val="150000"/>
              </a:lnSpc>
              <a:spcBef>
                <a:spcPts val="0"/>
              </a:spcBef>
              <a:spcAft>
                <a:spcPts val="0"/>
              </a:spcAft>
              <a:buFont typeface="Wingdings" panose="05000000000000000000" pitchFamily="2" charset="2"/>
              <a:buChar char="ü"/>
            </a:pPr>
            <a:r>
              <a:rPr lang="en-US" sz="2400" b="1" dirty="0">
                <a:effectLst/>
                <a:latin typeface="Times New Roman" panose="02020603050405020304" pitchFamily="18" charset="0"/>
                <a:ea typeface="Calibri" panose="020F0502020204030204" pitchFamily="34" charset="0"/>
              </a:rPr>
              <a:t>Sec 13 – Personnel Health</a:t>
            </a:r>
          </a:p>
          <a:p>
            <a:pPr marL="457200" marR="0" indent="-457200">
              <a:lnSpc>
                <a:spcPct val="150000"/>
              </a:lnSpc>
              <a:spcBef>
                <a:spcPts val="0"/>
              </a:spcBef>
              <a:spcAft>
                <a:spcPts val="0"/>
              </a:spcAft>
              <a:buFont typeface="Wingdings" panose="05000000000000000000" pitchFamily="2" charset="2"/>
              <a:buChar char="ü"/>
            </a:pPr>
            <a:r>
              <a:rPr lang="en-US" sz="2400" b="1" dirty="0">
                <a:effectLst/>
                <a:latin typeface="Times New Roman" panose="02020603050405020304" pitchFamily="18" charset="0"/>
                <a:ea typeface="Calibri" panose="020F0502020204030204" pitchFamily="34" charset="0"/>
              </a:rPr>
              <a:t>Sec 14 – Procedure when infection or High Risk of infection is discovered</a:t>
            </a:r>
          </a:p>
        </p:txBody>
      </p:sp>
      <p:pic>
        <p:nvPicPr>
          <p:cNvPr id="2" name="Picture 1">
            <a:extLst>
              <a:ext uri="{FF2B5EF4-FFF2-40B4-BE49-F238E27FC236}">
                <a16:creationId xmlns:a16="http://schemas.microsoft.com/office/drawing/2014/main" id="{843C77B1-BB2F-CBAF-EAD1-8118B0CC7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0918" y="5290447"/>
            <a:ext cx="1503245" cy="1503245"/>
          </a:xfrm>
          <a:prstGeom prst="rect">
            <a:avLst/>
          </a:prstGeom>
        </p:spPr>
      </p:pic>
      <p:pic>
        <p:nvPicPr>
          <p:cNvPr id="5" name="Picture 4" descr="A group of cows in a river&#10;&#10;Description automatically generated">
            <a:extLst>
              <a:ext uri="{FF2B5EF4-FFF2-40B4-BE49-F238E27FC236}">
                <a16:creationId xmlns:a16="http://schemas.microsoft.com/office/drawing/2014/main" id="{088AEB41-B069-3274-D62A-552B87019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16634"/>
            <a:ext cx="5623439" cy="3509158"/>
          </a:xfrm>
          <a:prstGeom prst="rect">
            <a:avLst/>
          </a:prstGeom>
        </p:spPr>
      </p:pic>
      <p:sp>
        <p:nvSpPr>
          <p:cNvPr id="8" name="object 8">
            <a:extLst>
              <a:ext uri="{FF2B5EF4-FFF2-40B4-BE49-F238E27FC236}">
                <a16:creationId xmlns:a16="http://schemas.microsoft.com/office/drawing/2014/main" id="{40276B39-B59A-B8DC-5B9A-1879A7644BE0}"/>
              </a:ext>
            </a:extLst>
          </p:cNvPr>
          <p:cNvSpPr txBox="1">
            <a:spLocks noGrp="1"/>
          </p:cNvSpPr>
          <p:nvPr>
            <p:ph type="title"/>
          </p:nvPr>
        </p:nvSpPr>
        <p:spPr>
          <a:xfrm>
            <a:off x="552812" y="64308"/>
            <a:ext cx="10515600" cy="1017586"/>
          </a:xfrm>
          <a:prstGeom prst="rect">
            <a:avLst/>
          </a:prstGeom>
        </p:spPr>
        <p:txBody>
          <a:bodyPr vert="horz" wrap="square" lIns="0" tIns="17145" rIns="0" bIns="0" rtlCol="0">
            <a:spAutoFit/>
          </a:bodyPr>
          <a:lstStyle/>
          <a:p>
            <a:pPr marL="12700" algn="ctr">
              <a:lnSpc>
                <a:spcPct val="100000"/>
              </a:lnSpc>
              <a:spcBef>
                <a:spcPts val="135"/>
              </a:spcBef>
            </a:pPr>
            <a:r>
              <a:rPr lang="en-US" sz="6500" b="1" cap="small" spc="-120" dirty="0">
                <a:solidFill>
                  <a:schemeClr val="tx1"/>
                </a:solidFill>
              </a:rPr>
              <a:t>NCIMS Proposal #207 </a:t>
            </a:r>
            <a:endParaRPr sz="6500" b="1" dirty="0">
              <a:solidFill>
                <a:schemeClr val="tx1"/>
              </a:solidFill>
            </a:endParaRPr>
          </a:p>
        </p:txBody>
      </p:sp>
      <p:pic>
        <p:nvPicPr>
          <p:cNvPr id="4" name="Picture 3">
            <a:extLst>
              <a:ext uri="{FF2B5EF4-FFF2-40B4-BE49-F238E27FC236}">
                <a16:creationId xmlns:a16="http://schemas.microsoft.com/office/drawing/2014/main" id="{0A25C768-78F0-7D32-5297-99AEBC91BE6B}"/>
              </a:ext>
            </a:extLst>
          </p:cNvPr>
          <p:cNvPicPr>
            <a:picLocks noChangeAspect="1"/>
          </p:cNvPicPr>
          <p:nvPr/>
        </p:nvPicPr>
        <p:blipFill>
          <a:blip r:embed="rId5"/>
          <a:stretch>
            <a:fillRect/>
          </a:stretch>
        </p:blipFill>
        <p:spPr>
          <a:xfrm>
            <a:off x="6096000" y="4496984"/>
            <a:ext cx="1918650" cy="2488763"/>
          </a:xfrm>
          <a:prstGeom prst="rect">
            <a:avLst/>
          </a:prstGeom>
        </p:spPr>
      </p:pic>
    </p:spTree>
    <p:extLst>
      <p:ext uri="{BB962C8B-B14F-4D97-AF65-F5344CB8AC3E}">
        <p14:creationId xmlns:p14="http://schemas.microsoft.com/office/powerpoint/2010/main" val="2652193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7823E-1C2F-7507-B2F7-39DD95A2011B}"/>
            </a:ext>
          </a:extLst>
        </p:cNvPr>
        <p:cNvGrpSpPr/>
        <p:nvPr/>
      </p:nvGrpSpPr>
      <p:grpSpPr>
        <a:xfrm>
          <a:off x="0" y="0"/>
          <a:ext cx="0" cy="0"/>
          <a:chOff x="0" y="0"/>
          <a:chExt cx="0" cy="0"/>
        </a:xfrm>
      </p:grpSpPr>
      <p:pic>
        <p:nvPicPr>
          <p:cNvPr id="2" name="Content Placeholder 4" descr="A picture containing cat, indoor, dirty, stone&#10;&#10;Description automatically generated">
            <a:extLst>
              <a:ext uri="{FF2B5EF4-FFF2-40B4-BE49-F238E27FC236}">
                <a16:creationId xmlns:a16="http://schemas.microsoft.com/office/drawing/2014/main" id="{8CB29BDD-2721-3C2F-440C-EF9052B3540D}"/>
              </a:ext>
            </a:extLst>
          </p:cNvPr>
          <p:cNvPicPr>
            <a:picLocks noChangeAspect="1"/>
          </p:cNvPicPr>
          <p:nvPr/>
        </p:nvPicPr>
        <p:blipFill>
          <a:blip r:embed="rId2"/>
          <a:stretch>
            <a:fillRect/>
          </a:stretch>
        </p:blipFill>
        <p:spPr>
          <a:xfrm>
            <a:off x="5884753" y="2516863"/>
            <a:ext cx="5817196" cy="3642580"/>
          </a:xfrm>
          <a:prstGeom prst="rect">
            <a:avLst/>
          </a:prstGeom>
        </p:spPr>
      </p:pic>
      <p:sp>
        <p:nvSpPr>
          <p:cNvPr id="3" name="Title 2">
            <a:extLst>
              <a:ext uri="{FF2B5EF4-FFF2-40B4-BE49-F238E27FC236}">
                <a16:creationId xmlns:a16="http://schemas.microsoft.com/office/drawing/2014/main" id="{08B8E69D-6131-DAB4-BFEC-4D888DC457E9}"/>
              </a:ext>
            </a:extLst>
          </p:cNvPr>
          <p:cNvSpPr>
            <a:spLocks noGrp="1"/>
          </p:cNvSpPr>
          <p:nvPr>
            <p:ph type="title"/>
          </p:nvPr>
        </p:nvSpPr>
        <p:spPr/>
        <p:txBody>
          <a:bodyPr>
            <a:normAutofit/>
          </a:bodyPr>
          <a:lstStyle/>
          <a:p>
            <a:pPr algn="ctr"/>
            <a:r>
              <a:rPr lang="en-US" sz="5400" b="1" cap="small" spc="-120" dirty="0">
                <a:solidFill>
                  <a:schemeClr val="tx1"/>
                </a:solidFill>
              </a:rPr>
              <a:t> </a:t>
            </a:r>
            <a:endParaRPr lang="en-US" sz="5400" dirty="0"/>
          </a:p>
        </p:txBody>
      </p:sp>
      <p:sp>
        <p:nvSpPr>
          <p:cNvPr id="6" name="Title 1">
            <a:extLst>
              <a:ext uri="{FF2B5EF4-FFF2-40B4-BE49-F238E27FC236}">
                <a16:creationId xmlns:a16="http://schemas.microsoft.com/office/drawing/2014/main" id="{9271E1E2-00C8-AF92-5FB6-432DF8FE0207}"/>
              </a:ext>
            </a:extLst>
          </p:cNvPr>
          <p:cNvSpPr txBox="1">
            <a:spLocks/>
          </p:cNvSpPr>
          <p:nvPr/>
        </p:nvSpPr>
        <p:spPr>
          <a:xfrm>
            <a:off x="1204111" y="3429000"/>
            <a:ext cx="4572332" cy="1001463"/>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b="1" i="0" kern="1200" spc="0">
                <a:solidFill>
                  <a:schemeClr val="accent1"/>
                </a:solidFill>
                <a:latin typeface="Univers 65" pitchFamily="2" charset="0"/>
                <a:ea typeface="Gulim" panose="020B0600000101010101" pitchFamily="34" charset="-127"/>
                <a:cs typeface="Verdana" panose="020B0604030504040204" pitchFamily="34" charset="0"/>
              </a:defRPr>
            </a:lvl1pPr>
          </a:lstStyle>
          <a:p>
            <a:pPr algn="ctr"/>
            <a:r>
              <a:rPr lang="en-US" sz="6500" cap="small" dirty="0">
                <a:hlinkClick r:id="rId3"/>
              </a:rPr>
              <a:t>Antone.Mickelson@nwdairy.com</a:t>
            </a:r>
            <a:endParaRPr lang="en-US" sz="6500" cap="small" dirty="0"/>
          </a:p>
          <a:p>
            <a:pPr algn="ctr"/>
            <a:endParaRPr lang="en-US" sz="6500" cap="small" dirty="0"/>
          </a:p>
          <a:p>
            <a:pPr algn="ctr"/>
            <a:r>
              <a:rPr lang="en-US" sz="6500" cap="small" dirty="0"/>
              <a:t>509-952-6455</a:t>
            </a:r>
          </a:p>
        </p:txBody>
      </p:sp>
      <p:sp>
        <p:nvSpPr>
          <p:cNvPr id="7" name="Title 1">
            <a:extLst>
              <a:ext uri="{FF2B5EF4-FFF2-40B4-BE49-F238E27FC236}">
                <a16:creationId xmlns:a16="http://schemas.microsoft.com/office/drawing/2014/main" id="{85BE662A-09BC-70F6-34AC-83EE2160819B}"/>
              </a:ext>
            </a:extLst>
          </p:cNvPr>
          <p:cNvSpPr txBox="1">
            <a:spLocks/>
          </p:cNvSpPr>
          <p:nvPr/>
        </p:nvSpPr>
        <p:spPr>
          <a:xfrm>
            <a:off x="1131683" y="1522463"/>
            <a:ext cx="4825497" cy="1347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500" b="1" cap="small" dirty="0">
                <a:solidFill>
                  <a:schemeClr val="accent4">
                    <a:lumMod val="50000"/>
                  </a:schemeClr>
                </a:solidFill>
              </a:rPr>
              <a:t>Thank you!</a:t>
            </a:r>
          </a:p>
        </p:txBody>
      </p:sp>
    </p:spTree>
    <p:extLst>
      <p:ext uri="{BB962C8B-B14F-4D97-AF65-F5344CB8AC3E}">
        <p14:creationId xmlns:p14="http://schemas.microsoft.com/office/powerpoint/2010/main" val="145688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4DA0-4178-451E-B925-4825CE63450A}"/>
              </a:ext>
            </a:extLst>
          </p:cNvPr>
          <p:cNvSpPr>
            <a:spLocks noGrp="1"/>
          </p:cNvSpPr>
          <p:nvPr>
            <p:ph type="title"/>
          </p:nvPr>
        </p:nvSpPr>
        <p:spPr>
          <a:xfrm>
            <a:off x="215681" y="0"/>
            <a:ext cx="11417738" cy="1347168"/>
          </a:xfrm>
        </p:spPr>
        <p:txBody>
          <a:bodyPr anchor="ctr">
            <a:normAutofit/>
          </a:bodyPr>
          <a:lstStyle/>
          <a:p>
            <a:pPr algn="ctr"/>
            <a:r>
              <a:rPr lang="en-US" sz="4800" b="1" cap="small" dirty="0"/>
              <a:t>1954 Civil Defense Outreach</a:t>
            </a:r>
          </a:p>
        </p:txBody>
      </p:sp>
      <p:sp>
        <p:nvSpPr>
          <p:cNvPr id="11" name="Slide Number Placeholder 4">
            <a:extLst>
              <a:ext uri="{FF2B5EF4-FFF2-40B4-BE49-F238E27FC236}">
                <a16:creationId xmlns:a16="http://schemas.microsoft.com/office/drawing/2014/main" id="{AA65EC03-0A83-4C54-85C0-A4186C4C1CB1}"/>
              </a:ext>
            </a:extLst>
          </p:cNvPr>
          <p:cNvSpPr>
            <a:spLocks noGrp="1"/>
          </p:cNvSpPr>
          <p:nvPr>
            <p:ph type="sldNum" sz="quarter" idx="10"/>
          </p:nvPr>
        </p:nvSpPr>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4484CF6-2E19-BF44-8805-B460409376C0}" type="slidenum">
              <a:rPr lang="en-US" smtClean="0"/>
              <a:pPr>
                <a:spcAft>
                  <a:spcPts val="600"/>
                </a:spcAft>
              </a:pPr>
              <a:t>2</a:t>
            </a:fld>
            <a:endParaRPr lang="en-US" dirty="0"/>
          </a:p>
        </p:txBody>
      </p:sp>
      <p:pic>
        <p:nvPicPr>
          <p:cNvPr id="5" name="Content Placeholder 4">
            <a:extLst>
              <a:ext uri="{FF2B5EF4-FFF2-40B4-BE49-F238E27FC236}">
                <a16:creationId xmlns:a16="http://schemas.microsoft.com/office/drawing/2014/main" id="{6754DD08-2163-B4AC-9FD9-4D3BAB80E2F8}"/>
              </a:ext>
            </a:extLst>
          </p:cNvPr>
          <p:cNvPicPr>
            <a:picLocks noGrp="1" noChangeAspect="1"/>
          </p:cNvPicPr>
          <p:nvPr>
            <p:ph sz="half" idx="2"/>
          </p:nvPr>
        </p:nvPicPr>
        <p:blipFill>
          <a:blip r:embed="rId3"/>
          <a:stretch>
            <a:fillRect/>
          </a:stretch>
        </p:blipFill>
        <p:spPr>
          <a:xfrm>
            <a:off x="1886948" y="1160765"/>
            <a:ext cx="2470929" cy="3778250"/>
          </a:xfrm>
        </p:spPr>
      </p:pic>
      <p:pic>
        <p:nvPicPr>
          <p:cNvPr id="8" name="Content Placeholder 7">
            <a:extLst>
              <a:ext uri="{FF2B5EF4-FFF2-40B4-BE49-F238E27FC236}">
                <a16:creationId xmlns:a16="http://schemas.microsoft.com/office/drawing/2014/main" id="{55CE5986-82B6-A0D9-6D68-86FC20595CBA}"/>
              </a:ext>
            </a:extLst>
          </p:cNvPr>
          <p:cNvPicPr>
            <a:picLocks noGrp="1" noChangeAspect="1"/>
          </p:cNvPicPr>
          <p:nvPr>
            <p:ph sz="quarter" idx="4"/>
          </p:nvPr>
        </p:nvPicPr>
        <p:blipFill>
          <a:blip r:embed="rId4"/>
          <a:stretch>
            <a:fillRect/>
          </a:stretch>
        </p:blipFill>
        <p:spPr>
          <a:xfrm>
            <a:off x="5297167" y="1202348"/>
            <a:ext cx="4949507" cy="3778250"/>
          </a:xfrm>
        </p:spPr>
      </p:pic>
      <p:pic>
        <p:nvPicPr>
          <p:cNvPr id="14" name="Picture 13">
            <a:extLst>
              <a:ext uri="{FF2B5EF4-FFF2-40B4-BE49-F238E27FC236}">
                <a16:creationId xmlns:a16="http://schemas.microsoft.com/office/drawing/2014/main" id="{581D1BA6-7395-5D7F-FA11-6FC4AFE50A66}"/>
              </a:ext>
            </a:extLst>
          </p:cNvPr>
          <p:cNvPicPr>
            <a:picLocks noChangeAspect="1"/>
          </p:cNvPicPr>
          <p:nvPr/>
        </p:nvPicPr>
        <p:blipFill>
          <a:blip r:embed="rId5"/>
          <a:stretch>
            <a:fillRect/>
          </a:stretch>
        </p:blipFill>
        <p:spPr>
          <a:xfrm>
            <a:off x="1886948" y="5260817"/>
            <a:ext cx="8359726" cy="599768"/>
          </a:xfrm>
          <a:prstGeom prst="rect">
            <a:avLst/>
          </a:prstGeom>
        </p:spPr>
      </p:pic>
    </p:spTree>
    <p:extLst>
      <p:ext uri="{BB962C8B-B14F-4D97-AF65-F5344CB8AC3E}">
        <p14:creationId xmlns:p14="http://schemas.microsoft.com/office/powerpoint/2010/main" val="376921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E7BC-3071-C829-9E10-C63BB12DB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E05A4-4EFC-4044-158D-1D29405B05D7}"/>
              </a:ext>
            </a:extLst>
          </p:cNvPr>
          <p:cNvSpPr>
            <a:spLocks noGrp="1"/>
          </p:cNvSpPr>
          <p:nvPr>
            <p:ph type="title"/>
          </p:nvPr>
        </p:nvSpPr>
        <p:spPr>
          <a:xfrm>
            <a:off x="838200" y="18823"/>
            <a:ext cx="10922251" cy="1122273"/>
          </a:xfrm>
        </p:spPr>
        <p:txBody>
          <a:bodyPr>
            <a:normAutofit fontScale="90000"/>
          </a:bodyPr>
          <a:lstStyle/>
          <a:p>
            <a:r>
              <a:rPr lang="en-US" sz="4200" b="1" dirty="0">
                <a:solidFill>
                  <a:schemeClr val="accent1">
                    <a:lumMod val="75000"/>
                  </a:schemeClr>
                </a:solidFill>
              </a:rPr>
              <a:t>NCIMS Symposium: Food Defense Study Committee</a:t>
            </a:r>
            <a:r>
              <a:rPr lang="en-US" b="1" dirty="0">
                <a:solidFill>
                  <a:schemeClr val="accent1">
                    <a:lumMod val="75000"/>
                  </a:schemeClr>
                </a:solidFill>
              </a:rPr>
              <a:t>  </a:t>
            </a:r>
            <a:endParaRPr lang="en-US" b="1" dirty="0">
              <a:solidFill>
                <a:schemeClr val="tx2">
                  <a:lumMod val="90000"/>
                  <a:lumOff val="10000"/>
                </a:schemeClr>
              </a:solidFill>
            </a:endParaRPr>
          </a:p>
        </p:txBody>
      </p:sp>
      <p:sp>
        <p:nvSpPr>
          <p:cNvPr id="3" name="Content Placeholder 2">
            <a:extLst>
              <a:ext uri="{FF2B5EF4-FFF2-40B4-BE49-F238E27FC236}">
                <a16:creationId xmlns:a16="http://schemas.microsoft.com/office/drawing/2014/main" id="{9C429132-BCE5-837B-AA36-2676E319DD7E}"/>
              </a:ext>
            </a:extLst>
          </p:cNvPr>
          <p:cNvSpPr>
            <a:spLocks noGrp="1"/>
          </p:cNvSpPr>
          <p:nvPr>
            <p:ph sz="half" idx="1"/>
          </p:nvPr>
        </p:nvSpPr>
        <p:spPr>
          <a:xfrm>
            <a:off x="838200" y="1741699"/>
            <a:ext cx="5181600" cy="4766561"/>
          </a:xfrm>
        </p:spPr>
        <p:txBody>
          <a:bodyPr>
            <a:normAutofit fontScale="92500" lnSpcReduction="20000"/>
          </a:bodyPr>
          <a:lstStyle/>
          <a:p>
            <a:r>
              <a:rPr lang="en-US" sz="3000" b="1" i="1" dirty="0">
                <a:solidFill>
                  <a:schemeClr val="accent3">
                    <a:lumMod val="75000"/>
                  </a:schemeClr>
                </a:solidFill>
              </a:rPr>
              <a:t>Industry:</a:t>
            </a:r>
          </a:p>
          <a:p>
            <a:r>
              <a:rPr lang="en-US" sz="2400" b="1" dirty="0">
                <a:solidFill>
                  <a:schemeClr val="tx2">
                    <a:lumMod val="90000"/>
                    <a:lumOff val="10000"/>
                  </a:schemeClr>
                </a:solidFill>
              </a:rPr>
              <a:t>Antone Mickelson – Chair</a:t>
            </a:r>
          </a:p>
          <a:p>
            <a:r>
              <a:rPr lang="en-US" sz="2400" b="1" dirty="0">
                <a:solidFill>
                  <a:schemeClr val="tx2">
                    <a:lumMod val="90000"/>
                    <a:lumOff val="10000"/>
                  </a:schemeClr>
                </a:solidFill>
              </a:rPr>
              <a:t>Amanda Rife – Vice Chair</a:t>
            </a:r>
          </a:p>
          <a:p>
            <a:r>
              <a:rPr lang="en-US" sz="2400" b="1" dirty="0">
                <a:solidFill>
                  <a:schemeClr val="tx2">
                    <a:lumMod val="90000"/>
                    <a:lumOff val="10000"/>
                  </a:schemeClr>
                </a:solidFill>
              </a:rPr>
              <a:t>Alex Beard – DFA</a:t>
            </a:r>
          </a:p>
          <a:p>
            <a:r>
              <a:rPr lang="en-US" sz="2400" b="1" dirty="0">
                <a:solidFill>
                  <a:schemeClr val="tx2">
                    <a:lumMod val="90000"/>
                    <a:lumOff val="10000"/>
                  </a:schemeClr>
                </a:solidFill>
              </a:rPr>
              <a:t>Clay Detlefsen, Esq – NMPF</a:t>
            </a:r>
          </a:p>
          <a:p>
            <a:r>
              <a:rPr lang="en-US" sz="2400" b="1" dirty="0">
                <a:solidFill>
                  <a:schemeClr val="tx2">
                    <a:lumMod val="90000"/>
                    <a:lumOff val="10000"/>
                  </a:schemeClr>
                </a:solidFill>
              </a:rPr>
              <a:t>Pat Gorden, DVM – Iowa State </a:t>
            </a:r>
          </a:p>
          <a:p>
            <a:r>
              <a:rPr lang="en-US" sz="3000" b="1" i="1" dirty="0">
                <a:solidFill>
                  <a:schemeClr val="accent3">
                    <a:lumMod val="75000"/>
                  </a:schemeClr>
                </a:solidFill>
              </a:rPr>
              <a:t>State Regulatory:</a:t>
            </a:r>
          </a:p>
          <a:p>
            <a:r>
              <a:rPr lang="en-US" sz="2400" b="1" dirty="0">
                <a:solidFill>
                  <a:schemeClr val="tx2">
                    <a:lumMod val="90000"/>
                    <a:lumOff val="10000"/>
                  </a:schemeClr>
                </a:solidFill>
              </a:rPr>
              <a:t>Chris Hylkema – New York</a:t>
            </a:r>
          </a:p>
          <a:p>
            <a:r>
              <a:rPr lang="en-US" sz="2400" b="1" dirty="0">
                <a:solidFill>
                  <a:schemeClr val="tx2">
                    <a:lumMod val="90000"/>
                    <a:lumOff val="10000"/>
                  </a:schemeClr>
                </a:solidFill>
              </a:rPr>
              <a:t>Dr. Steve Beam – California</a:t>
            </a:r>
          </a:p>
          <a:p>
            <a:r>
              <a:rPr lang="en-US" sz="2400" b="1" dirty="0">
                <a:solidFill>
                  <a:schemeClr val="tx2">
                    <a:lumMod val="90000"/>
                    <a:lumOff val="10000"/>
                  </a:schemeClr>
                </a:solidFill>
              </a:rPr>
              <a:t>Harris Hollingsworth – Texas</a:t>
            </a:r>
          </a:p>
          <a:p>
            <a:r>
              <a:rPr lang="en-US" sz="2400" b="1" dirty="0">
                <a:solidFill>
                  <a:schemeClr val="tx2">
                    <a:lumMod val="90000"/>
                    <a:lumOff val="10000"/>
                  </a:schemeClr>
                </a:solidFill>
              </a:rPr>
              <a:t>Brian Wise – Ohio</a:t>
            </a:r>
          </a:p>
          <a:p>
            <a:r>
              <a:rPr lang="en-US" sz="2400" b="1" dirty="0">
                <a:solidFill>
                  <a:schemeClr val="tx2">
                    <a:lumMod val="90000"/>
                    <a:lumOff val="10000"/>
                  </a:schemeClr>
                </a:solidFill>
              </a:rPr>
              <a:t>Jimmy Williamson – South Carolina</a:t>
            </a:r>
          </a:p>
          <a:p>
            <a:pPr marL="0" indent="0">
              <a:buNone/>
            </a:pPr>
            <a:endParaRPr lang="en-US" sz="3200" b="1" dirty="0">
              <a:solidFill>
                <a:schemeClr val="tx2">
                  <a:lumMod val="90000"/>
                  <a:lumOff val="10000"/>
                </a:schemeClr>
              </a:solidFill>
            </a:endParaRPr>
          </a:p>
          <a:p>
            <a:endParaRPr lang="en-US" dirty="0"/>
          </a:p>
        </p:txBody>
      </p:sp>
      <p:sp>
        <p:nvSpPr>
          <p:cNvPr id="4" name="Content Placeholder 3">
            <a:extLst>
              <a:ext uri="{FF2B5EF4-FFF2-40B4-BE49-F238E27FC236}">
                <a16:creationId xmlns:a16="http://schemas.microsoft.com/office/drawing/2014/main" id="{6ADE3D95-A2BE-D766-5074-5FC420701898}"/>
              </a:ext>
            </a:extLst>
          </p:cNvPr>
          <p:cNvSpPr>
            <a:spLocks noGrp="1"/>
          </p:cNvSpPr>
          <p:nvPr>
            <p:ph sz="half" idx="2"/>
          </p:nvPr>
        </p:nvSpPr>
        <p:spPr>
          <a:xfrm>
            <a:off x="6019800" y="1741699"/>
            <a:ext cx="5181600" cy="4351338"/>
          </a:xfrm>
        </p:spPr>
        <p:txBody>
          <a:bodyPr>
            <a:normAutofit fontScale="92500" lnSpcReduction="20000"/>
          </a:bodyPr>
          <a:lstStyle/>
          <a:p>
            <a:r>
              <a:rPr lang="en-US" sz="3000" b="1" i="1" dirty="0">
                <a:solidFill>
                  <a:schemeClr val="accent3">
                    <a:lumMod val="75000"/>
                  </a:schemeClr>
                </a:solidFill>
              </a:rPr>
              <a:t>FDA: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E2841">
                    <a:lumMod val="90000"/>
                    <a:lumOff val="10000"/>
                  </a:srgbClr>
                </a:solidFill>
                <a:latin typeface="Aptos" panose="02110004020202020204"/>
              </a:rPr>
              <a:t>Dr. Beth Briczinski</a:t>
            </a:r>
            <a:endPar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E2841">
                    <a:lumMod val="90000"/>
                    <a:lumOff val="10000"/>
                  </a:srgbClr>
                </a:solidFill>
                <a:latin typeface="Aptos" panose="02110004020202020204"/>
              </a:rPr>
              <a:t>Jon Woody</a:t>
            </a:r>
            <a:endPar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E2841">
                    <a:lumMod val="90000"/>
                    <a:lumOff val="10000"/>
                  </a:srgbClr>
                </a:solidFill>
                <a:latin typeface="Aptos" panose="02110004020202020204"/>
              </a:rPr>
              <a:t>Curt Griner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000" b="1" i="1" dirty="0">
                <a:solidFill>
                  <a:schemeClr val="accent3">
                    <a:lumMod val="75000"/>
                  </a:schemeClr>
                </a:solidFill>
                <a:latin typeface="Aptos" panose="02110004020202020204"/>
              </a:rPr>
              <a:t>Contributors</a:t>
            </a:r>
            <a:r>
              <a:rPr kumimoji="0" lang="en-US" sz="3000" b="1" i="1" u="none" strike="noStrike" kern="1200" cap="none" spc="0" normalizeH="0" baseline="0" noProof="0" dirty="0">
                <a:ln>
                  <a:noFill/>
                </a:ln>
                <a:solidFill>
                  <a:schemeClr val="accent3">
                    <a:lumMod val="75000"/>
                  </a:schemeClr>
                </a:solidFill>
                <a:effectLst/>
                <a:uLnTx/>
                <a:uFillTx/>
                <a:latin typeface="Aptos" panose="021100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E2841">
                    <a:lumMod val="90000"/>
                    <a:lumOff val="10000"/>
                  </a:srgbClr>
                </a:solidFill>
                <a:latin typeface="Aptos" panose="02110004020202020204"/>
              </a:rPr>
              <a:t>Ryan Newkirk - FDA</a:t>
            </a:r>
            <a:endPar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E2841">
                    <a:lumMod val="90000"/>
                    <a:lumOff val="10000"/>
                  </a:srgbClr>
                </a:solidFill>
                <a:latin typeface="Aptos" panose="02110004020202020204"/>
              </a:rPr>
              <a:t>Miquela Hanselman - NMPF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Alyssa Snyder </a:t>
            </a:r>
            <a:r>
              <a:rPr lang="en-US" sz="2400" b="1" dirty="0">
                <a:solidFill>
                  <a:srgbClr val="0E2841">
                    <a:lumMod val="90000"/>
                    <a:lumOff val="10000"/>
                  </a:srgbClr>
                </a:solidFill>
                <a:latin typeface="Aptos" panose="02110004020202020204"/>
              </a:rPr>
              <a:t>- LOL</a:t>
            </a:r>
            <a:endPar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Tim Anderson - WI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E2841">
                    <a:lumMod val="90000"/>
                    <a:lumOff val="10000"/>
                  </a:srgbClr>
                </a:solidFill>
                <a:latin typeface="Aptos" panose="02110004020202020204"/>
              </a:rPr>
              <a:t>Neil Bendixen – DFA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Michelle Carter – NDA</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a:p>
            <a:endParaRPr lang="en-US" b="1" i="1" dirty="0"/>
          </a:p>
        </p:txBody>
      </p:sp>
      <p:pic>
        <p:nvPicPr>
          <p:cNvPr id="5" name="Picture 4">
            <a:extLst>
              <a:ext uri="{FF2B5EF4-FFF2-40B4-BE49-F238E27FC236}">
                <a16:creationId xmlns:a16="http://schemas.microsoft.com/office/drawing/2014/main" id="{3D5AA172-D323-AE2C-22FD-6BA49901F5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32" y="5032486"/>
            <a:ext cx="1835150" cy="1835150"/>
          </a:xfrm>
          <a:prstGeom prst="rect">
            <a:avLst/>
          </a:prstGeom>
        </p:spPr>
      </p:pic>
      <p:sp>
        <p:nvSpPr>
          <p:cNvPr id="6" name="Title 1">
            <a:extLst>
              <a:ext uri="{FF2B5EF4-FFF2-40B4-BE49-F238E27FC236}">
                <a16:creationId xmlns:a16="http://schemas.microsoft.com/office/drawing/2014/main" id="{A303C311-2C6E-0A24-2321-639516AE88C8}"/>
              </a:ext>
            </a:extLst>
          </p:cNvPr>
          <p:cNvSpPr txBox="1">
            <a:spLocks/>
          </p:cNvSpPr>
          <p:nvPr/>
        </p:nvSpPr>
        <p:spPr>
          <a:xfrm>
            <a:off x="838200" y="772573"/>
            <a:ext cx="10515600" cy="890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chemeClr val="accent6">
                    <a:lumMod val="50000"/>
                  </a:schemeClr>
                </a:solidFill>
              </a:rPr>
              <a:t>Committee Members:</a:t>
            </a:r>
          </a:p>
        </p:txBody>
      </p:sp>
    </p:spTree>
    <p:extLst>
      <p:ext uri="{BB962C8B-B14F-4D97-AF65-F5344CB8AC3E}">
        <p14:creationId xmlns:p14="http://schemas.microsoft.com/office/powerpoint/2010/main" val="3755630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2A2C9-8D81-D88F-9406-7D8D531D62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4523E9-FCC8-52AF-D0AB-E16DA836215E}"/>
              </a:ext>
            </a:extLst>
          </p:cNvPr>
          <p:cNvSpPr txBox="1"/>
          <p:nvPr/>
        </p:nvSpPr>
        <p:spPr>
          <a:xfrm>
            <a:off x="331206" y="1565756"/>
            <a:ext cx="11302409" cy="4879734"/>
          </a:xfrm>
          <a:prstGeom prst="rect">
            <a:avLst/>
          </a:prstGeom>
          <a:noFill/>
        </p:spPr>
        <p:txBody>
          <a:bodyPr wrap="square">
            <a:spAutoFit/>
          </a:bodyPr>
          <a:lstStyle/>
          <a:p>
            <a:pPr marL="0" marR="0">
              <a:lnSpc>
                <a:spcPct val="107000"/>
              </a:lnSpc>
              <a:spcAft>
                <a:spcPts val="800"/>
              </a:spcAf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developing the Food Safety Modernization Act (FSMA) final rule</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u="sng"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“Mitigation Strategies to Protect Food Against Intentional Adulteration,”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FDA decided that the most appropriate way to address concerns regarding intentional adulteration on dairy farms in the near term is to </a:t>
            </a:r>
            <a:r>
              <a:rPr lang="en-US" sz="2800" b="1" i="1" u="sng"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engage with key stakeholders, specifically the National Conference on Interstate Milk</a:t>
            </a:r>
            <a:r>
              <a:rPr lang="en-US" sz="2800" b="1" u="sng"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u="sng"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Shipments (NCIMS),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further dialogue and collaborate on research to develop and identify strategies that are protective and practical for dairy farms.  The Committee initiated work in May 2021 and is in the final stages of completing its work.  The final draft report describes and summarizes the Committee’s activities and provides </a:t>
            </a:r>
            <a:r>
              <a:rPr lang="en-US" sz="2800" b="1" i="1" u="sng"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best practice options that farms may choose to voluntarily adopt, or adopt tailored variations thereof,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further protect milk on farm.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E4FDC8A-666F-1815-B451-96D0563D418C}"/>
              </a:ext>
            </a:extLst>
          </p:cNvPr>
          <p:cNvSpPr>
            <a:spLocks noGrp="1"/>
          </p:cNvSpPr>
          <p:nvPr>
            <p:ph type="title"/>
          </p:nvPr>
        </p:nvSpPr>
        <p:spPr>
          <a:xfrm>
            <a:off x="331206" y="190123"/>
            <a:ext cx="10940358" cy="1050202"/>
          </a:xfrm>
        </p:spPr>
        <p:txBody>
          <a:bodyPr>
            <a:normAutofit fontScale="90000"/>
          </a:bodyPr>
          <a:lstStyle/>
          <a:p>
            <a:r>
              <a:rPr lang="en-US" sz="4000" b="1" dirty="0">
                <a:solidFill>
                  <a:schemeClr val="accent1">
                    <a:lumMod val="75000"/>
                  </a:schemeClr>
                </a:solidFill>
              </a:rPr>
              <a:t>NCIMS Symposium - Food Defense Study Committee</a:t>
            </a:r>
            <a:br>
              <a:rPr lang="en-US" sz="4000" b="1" dirty="0">
                <a:solidFill>
                  <a:schemeClr val="accent1">
                    <a:lumMod val="75000"/>
                  </a:schemeClr>
                </a:solidFill>
              </a:rPr>
            </a:br>
            <a:br>
              <a:rPr lang="en-US" sz="4000" b="1" dirty="0">
                <a:solidFill>
                  <a:schemeClr val="accent1">
                    <a:lumMod val="75000"/>
                  </a:schemeClr>
                </a:solidFill>
              </a:rPr>
            </a:br>
            <a:r>
              <a:rPr lang="en-US" sz="3600" b="1" dirty="0">
                <a:solidFill>
                  <a:schemeClr val="accent1">
                    <a:lumMod val="75000"/>
                  </a:schemeClr>
                </a:solidFill>
              </a:rPr>
              <a:t>The why and the ask:</a:t>
            </a:r>
            <a:endParaRPr lang="en-US" sz="4000" b="1" dirty="0">
              <a:solidFill>
                <a:schemeClr val="accent1">
                  <a:lumMod val="75000"/>
                </a:schemeClr>
              </a:solidFill>
            </a:endParaRPr>
          </a:p>
        </p:txBody>
      </p:sp>
      <p:pic>
        <p:nvPicPr>
          <p:cNvPr id="5" name="Picture 4">
            <a:extLst>
              <a:ext uri="{FF2B5EF4-FFF2-40B4-BE49-F238E27FC236}">
                <a16:creationId xmlns:a16="http://schemas.microsoft.com/office/drawing/2014/main" id="{5798B41C-CE67-0E85-3C0E-B1CDE1106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8353" y="5404006"/>
            <a:ext cx="1526422" cy="1526422"/>
          </a:xfrm>
          <a:prstGeom prst="rect">
            <a:avLst/>
          </a:prstGeom>
        </p:spPr>
      </p:pic>
    </p:spTree>
    <p:extLst>
      <p:ext uri="{BB962C8B-B14F-4D97-AF65-F5344CB8AC3E}">
        <p14:creationId xmlns:p14="http://schemas.microsoft.com/office/powerpoint/2010/main" val="159422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48E40-DB4B-A2B9-507C-DADE04D63F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04536B-F4AB-757A-613F-C9BB7C883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809" y="5465398"/>
            <a:ext cx="1526894" cy="1526894"/>
          </a:xfrm>
          <a:prstGeom prst="rect">
            <a:avLst/>
          </a:prstGeom>
        </p:spPr>
      </p:pic>
      <p:sp>
        <p:nvSpPr>
          <p:cNvPr id="3" name="TextBox 2">
            <a:extLst>
              <a:ext uri="{FF2B5EF4-FFF2-40B4-BE49-F238E27FC236}">
                <a16:creationId xmlns:a16="http://schemas.microsoft.com/office/drawing/2014/main" id="{94901CAE-C203-90C9-644C-368BDA9E0AA4}"/>
              </a:ext>
            </a:extLst>
          </p:cNvPr>
          <p:cNvSpPr txBox="1"/>
          <p:nvPr/>
        </p:nvSpPr>
        <p:spPr>
          <a:xfrm>
            <a:off x="327838" y="1392602"/>
            <a:ext cx="11398102" cy="4682116"/>
          </a:xfrm>
          <a:prstGeom prst="rect">
            <a:avLst/>
          </a:prstGeom>
          <a:noFill/>
        </p:spPr>
        <p:txBody>
          <a:bodyPr wrap="square">
            <a:spAutoFit/>
          </a:bodyPr>
          <a:lstStyle/>
          <a:p>
            <a:pPr marL="342900" marR="0" lvl="0" indent="-342900">
              <a:lnSpc>
                <a:spcPct val="107000"/>
              </a:lnSpc>
              <a:spcBef>
                <a:spcPts val="600"/>
              </a:spcBef>
              <a:buFont typeface="Symbol" panose="05050102010706020507" pitchFamily="18" charset="2"/>
              <a:buChar char=""/>
            </a:pPr>
            <a:r>
              <a:rPr lang="en-US" sz="2800" b="1" i="1"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Identify</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potential mitigation strategies that </a:t>
            </a:r>
            <a:r>
              <a:rPr lang="en-US" sz="2800" b="1" i="1" u="sng"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could be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implemented in a dairy farm environment to reduce vulnerability to intentional adulteration; </a:t>
            </a:r>
          </a:p>
          <a:p>
            <a:pPr marL="342900" marR="0" lvl="0" indent="-342900">
              <a:lnSpc>
                <a:spcPct val="107000"/>
              </a:lnSpc>
              <a:buFont typeface="Symbol" panose="05050102010706020507" pitchFamily="18" charset="2"/>
              <a:buChar char=""/>
            </a:pPr>
            <a:r>
              <a:rPr lang="en-US" sz="2800" b="1" i="1"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Evaluate potential</a:t>
            </a:r>
            <a:r>
              <a:rPr lang="en-US" sz="2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mitigation strategies to </a:t>
            </a:r>
            <a:r>
              <a:rPr lang="en-US" sz="2800" b="1" i="1" kern="1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determine </a:t>
            </a:r>
            <a:r>
              <a:rPr lang="en-US" sz="2800" b="1" i="1" u="sng"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if</a:t>
            </a:r>
            <a:r>
              <a:rPr lang="en-US" sz="2800" b="1" i="1" kern="1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they are viable to implement on a dairy farm, taking into account current dairy farming practices and the impact particular mitigation strategies may have on farm operations; regulatory compliance with existing state, local, or federal requirements; and </a:t>
            </a:r>
            <a:r>
              <a:rPr lang="en-US" sz="2800" b="1" i="1" u="sng"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perceived</a:t>
            </a:r>
            <a:r>
              <a:rPr lang="en-US" sz="2800" b="1" i="1"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feasibility </a:t>
            </a:r>
            <a:r>
              <a:rPr lang="en-US" sz="2800" b="1" i="1" kern="1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and estimated costs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involved in the implementation of those strategies; and </a:t>
            </a:r>
          </a:p>
          <a:p>
            <a:pPr marL="342900" marR="0" lvl="0" indent="-342900">
              <a:lnSpc>
                <a:spcPct val="107000"/>
              </a:lnSpc>
              <a:spcAft>
                <a:spcPts val="1400"/>
              </a:spcAft>
              <a:buFont typeface="Symbol" panose="05050102010706020507" pitchFamily="18" charset="2"/>
              <a:buChar char=""/>
            </a:pPr>
            <a:r>
              <a:rPr lang="en-US" sz="2800" b="1" i="1" kern="1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Identify food defense awareness training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activities relevant to dairy farms and </a:t>
            </a:r>
            <a:r>
              <a:rPr lang="en-US" sz="2800" b="1" i="1" kern="1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identify </a:t>
            </a:r>
            <a:r>
              <a:rPr lang="en-US" sz="2800" b="1" i="1" u="sng"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potential</a:t>
            </a:r>
            <a:r>
              <a:rPr lang="en-US" sz="2800" b="1" i="1"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gaps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in those trainings. </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3">
            <a:extLst>
              <a:ext uri="{FF2B5EF4-FFF2-40B4-BE49-F238E27FC236}">
                <a16:creationId xmlns:a16="http://schemas.microsoft.com/office/drawing/2014/main" id="{740D9EAC-24BF-878F-3F84-45814263EAB7}"/>
              </a:ext>
            </a:extLst>
          </p:cNvPr>
          <p:cNvSpPr txBox="1">
            <a:spLocks/>
          </p:cNvSpPr>
          <p:nvPr/>
        </p:nvSpPr>
        <p:spPr>
          <a:xfrm>
            <a:off x="327837" y="-1"/>
            <a:ext cx="11305865" cy="1276539"/>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00" b="1" dirty="0">
                <a:solidFill>
                  <a:schemeClr val="accent1">
                    <a:lumMod val="75000"/>
                  </a:schemeClr>
                </a:solidFill>
              </a:rPr>
              <a:t>NCIMS Symposium - Food Defense Study Committee</a:t>
            </a:r>
          </a:p>
          <a:p>
            <a:endParaRPr lang="en-US" sz="4000" b="1" dirty="0">
              <a:solidFill>
                <a:schemeClr val="accent1">
                  <a:lumMod val="75000"/>
                </a:schemeClr>
              </a:solidFill>
            </a:endParaRPr>
          </a:p>
          <a:p>
            <a:r>
              <a:rPr lang="en-US" sz="4000" b="1" dirty="0">
                <a:solidFill>
                  <a:schemeClr val="accent1">
                    <a:lumMod val="75000"/>
                  </a:schemeClr>
                </a:solidFill>
              </a:rPr>
              <a:t>Charge:</a:t>
            </a:r>
          </a:p>
        </p:txBody>
      </p:sp>
    </p:spTree>
    <p:extLst>
      <p:ext uri="{BB962C8B-B14F-4D97-AF65-F5344CB8AC3E}">
        <p14:creationId xmlns:p14="http://schemas.microsoft.com/office/powerpoint/2010/main" val="364078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7A589-32EF-0C24-A34E-3555DD6AA3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E93A2F-C47A-D41A-FAE7-DAC237A385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2548" y="5064010"/>
            <a:ext cx="1835150" cy="1835150"/>
          </a:xfrm>
          <a:prstGeom prst="rect">
            <a:avLst/>
          </a:prstGeom>
        </p:spPr>
      </p:pic>
      <p:sp>
        <p:nvSpPr>
          <p:cNvPr id="3" name="Title 2">
            <a:extLst>
              <a:ext uri="{FF2B5EF4-FFF2-40B4-BE49-F238E27FC236}">
                <a16:creationId xmlns:a16="http://schemas.microsoft.com/office/drawing/2014/main" id="{0C81F3EB-3620-29A9-3811-3C24A2B322F2}"/>
              </a:ext>
            </a:extLst>
          </p:cNvPr>
          <p:cNvSpPr>
            <a:spLocks noGrp="1"/>
          </p:cNvSpPr>
          <p:nvPr>
            <p:ph type="title"/>
          </p:nvPr>
        </p:nvSpPr>
        <p:spPr>
          <a:xfrm>
            <a:off x="72428" y="468427"/>
            <a:ext cx="11088233" cy="1325563"/>
          </a:xfrm>
        </p:spPr>
        <p:txBody>
          <a:bodyPr>
            <a:normAutofit fontScale="90000"/>
          </a:body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3100" b="1" dirty="0">
                <a:solidFill>
                  <a:schemeClr val="accent1">
                    <a:lumMod val="75000"/>
                  </a:schemeClr>
                </a:solidFill>
              </a:rPr>
              <a:t>Major activities:</a:t>
            </a:r>
            <a:endParaRPr lang="en-US" dirty="0"/>
          </a:p>
        </p:txBody>
      </p:sp>
      <p:sp>
        <p:nvSpPr>
          <p:cNvPr id="5" name="Content Placeholder 4">
            <a:extLst>
              <a:ext uri="{FF2B5EF4-FFF2-40B4-BE49-F238E27FC236}">
                <a16:creationId xmlns:a16="http://schemas.microsoft.com/office/drawing/2014/main" id="{C5AAE5D3-24E9-3E8E-A412-0B8939DE0616}"/>
              </a:ext>
            </a:extLst>
          </p:cNvPr>
          <p:cNvSpPr>
            <a:spLocks noGrp="1"/>
          </p:cNvSpPr>
          <p:nvPr>
            <p:ph sz="half" idx="2"/>
          </p:nvPr>
        </p:nvSpPr>
        <p:spPr>
          <a:xfrm>
            <a:off x="72428" y="2160602"/>
            <a:ext cx="10148933" cy="4351338"/>
          </a:xfrm>
        </p:spPr>
        <p:txBody>
          <a:bodyPr/>
          <a:lstStyle/>
          <a:p>
            <a:r>
              <a:rPr lang="en-US" b="1" dirty="0"/>
              <a:t>Reviewed a subset of existing information: </a:t>
            </a:r>
          </a:p>
          <a:p>
            <a:r>
              <a:rPr lang="en-US" b="1" dirty="0"/>
              <a:t>US DOT, 2004,</a:t>
            </a:r>
          </a:p>
          <a:p>
            <a:r>
              <a:rPr lang="en-US" b="1" dirty="0"/>
              <a:t>Mitigation Strategies to Protect Food Against Intentional Adulteration: Guidance for Industry, Chapter 3 Mitigation Strategies for Actionable Process Steps (FDA 2019)</a:t>
            </a:r>
          </a:p>
          <a:p>
            <a:r>
              <a:rPr lang="en-US" b="1" dirty="0"/>
              <a:t>FDA Food Mitigation Strategies Database (FMSD; FDA, 2024)</a:t>
            </a:r>
          </a:p>
        </p:txBody>
      </p:sp>
    </p:spTree>
    <p:extLst>
      <p:ext uri="{BB962C8B-B14F-4D97-AF65-F5344CB8AC3E}">
        <p14:creationId xmlns:p14="http://schemas.microsoft.com/office/powerpoint/2010/main" val="3140021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0C8C1-A2A4-8F60-DE69-34E09EB10720}"/>
            </a:ext>
          </a:extLst>
        </p:cNvPr>
        <p:cNvGrpSpPr/>
        <p:nvPr/>
      </p:nvGrpSpPr>
      <p:grpSpPr>
        <a:xfrm>
          <a:off x="0" y="0"/>
          <a:ext cx="0" cy="0"/>
          <a:chOff x="0" y="0"/>
          <a:chExt cx="0" cy="0"/>
        </a:xfrm>
      </p:grpSpPr>
      <p:pic>
        <p:nvPicPr>
          <p:cNvPr id="11" name="Picture 10" descr="A group of people standing in a hallway&#10;&#10;AI-generated content may be incorrect.">
            <a:extLst>
              <a:ext uri="{FF2B5EF4-FFF2-40B4-BE49-F238E27FC236}">
                <a16:creationId xmlns:a16="http://schemas.microsoft.com/office/drawing/2014/main" id="{9226A197-C09A-BB85-961A-160FBC203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171" y="3525424"/>
            <a:ext cx="4758514" cy="3435479"/>
          </a:xfrm>
          <a:prstGeom prst="rect">
            <a:avLst/>
          </a:prstGeom>
        </p:spPr>
      </p:pic>
      <p:pic>
        <p:nvPicPr>
          <p:cNvPr id="7" name="Picture 6" descr="A group of people standing in a barn&#10;&#10;AI-generated content may be incorrect.">
            <a:extLst>
              <a:ext uri="{FF2B5EF4-FFF2-40B4-BE49-F238E27FC236}">
                <a16:creationId xmlns:a16="http://schemas.microsoft.com/office/drawing/2014/main" id="{A356FB71-39AA-7AC0-C758-4C1D59A3C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752" y="1064795"/>
            <a:ext cx="4758514" cy="3130172"/>
          </a:xfrm>
          <a:prstGeom prst="rect">
            <a:avLst/>
          </a:prstGeom>
        </p:spPr>
      </p:pic>
      <p:pic>
        <p:nvPicPr>
          <p:cNvPr id="2" name="Picture 1">
            <a:extLst>
              <a:ext uri="{FF2B5EF4-FFF2-40B4-BE49-F238E27FC236}">
                <a16:creationId xmlns:a16="http://schemas.microsoft.com/office/drawing/2014/main" id="{81AB7C1D-A33A-FF35-F093-B4F11C295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25753"/>
            <a:ext cx="1835150" cy="1835150"/>
          </a:xfrm>
          <a:prstGeom prst="rect">
            <a:avLst/>
          </a:prstGeom>
        </p:spPr>
      </p:pic>
      <p:sp>
        <p:nvSpPr>
          <p:cNvPr id="3" name="Title 2">
            <a:extLst>
              <a:ext uri="{FF2B5EF4-FFF2-40B4-BE49-F238E27FC236}">
                <a16:creationId xmlns:a16="http://schemas.microsoft.com/office/drawing/2014/main" id="{82E7A66B-45A5-8181-3E8B-E995A8F45DC2}"/>
              </a:ext>
            </a:extLst>
          </p:cNvPr>
          <p:cNvSpPr>
            <a:spLocks noGrp="1"/>
          </p:cNvSpPr>
          <p:nvPr>
            <p:ph type="title"/>
          </p:nvPr>
        </p:nvSpPr>
        <p:spPr>
          <a:xfrm>
            <a:off x="46678" y="260755"/>
            <a:ext cx="11334939" cy="1325563"/>
          </a:xfrm>
        </p:spPr>
        <p:txBody>
          <a:bodyPr>
            <a:normAutofit fontScale="90000"/>
          </a:body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3200" b="1" dirty="0">
                <a:solidFill>
                  <a:schemeClr val="accent1">
                    <a:lumMod val="75000"/>
                  </a:schemeClr>
                </a:solidFill>
              </a:rPr>
              <a:t>Major activities:</a:t>
            </a:r>
            <a:endParaRPr lang="en-US" dirty="0"/>
          </a:p>
        </p:txBody>
      </p:sp>
      <p:pic>
        <p:nvPicPr>
          <p:cNvPr id="9" name="Picture 8" descr="A room with stainless steel tanks and sinks&#10;&#10;AI-generated content may be incorrect.">
            <a:extLst>
              <a:ext uri="{FF2B5EF4-FFF2-40B4-BE49-F238E27FC236}">
                <a16:creationId xmlns:a16="http://schemas.microsoft.com/office/drawing/2014/main" id="{CD8C7DCE-98B2-7C67-F217-614A41C29D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49" y="1864329"/>
            <a:ext cx="4098597" cy="3073948"/>
          </a:xfrm>
          <a:prstGeom prst="rect">
            <a:avLst/>
          </a:prstGeom>
        </p:spPr>
      </p:pic>
    </p:spTree>
    <p:extLst>
      <p:ext uri="{BB962C8B-B14F-4D97-AF65-F5344CB8AC3E}">
        <p14:creationId xmlns:p14="http://schemas.microsoft.com/office/powerpoint/2010/main" val="1548985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D86C5-D70B-34B7-03E0-E18EC1DB78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CB56A3-E887-78CA-3A70-30DB21DCC1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5456" y="739966"/>
            <a:ext cx="1835150" cy="1835150"/>
          </a:xfrm>
          <a:prstGeom prst="rect">
            <a:avLst/>
          </a:prstGeom>
        </p:spPr>
      </p:pic>
      <p:sp>
        <p:nvSpPr>
          <p:cNvPr id="3" name="Title 2">
            <a:extLst>
              <a:ext uri="{FF2B5EF4-FFF2-40B4-BE49-F238E27FC236}">
                <a16:creationId xmlns:a16="http://schemas.microsoft.com/office/drawing/2014/main" id="{3089741C-3745-A14A-880E-754D7AC00CF9}"/>
              </a:ext>
            </a:extLst>
          </p:cNvPr>
          <p:cNvSpPr>
            <a:spLocks noGrp="1"/>
          </p:cNvSpPr>
          <p:nvPr>
            <p:ph type="title"/>
          </p:nvPr>
        </p:nvSpPr>
        <p:spPr>
          <a:xfrm>
            <a:off x="113923" y="151285"/>
            <a:ext cx="11782608" cy="1325563"/>
          </a:xfrm>
        </p:spPr>
        <p:txBody>
          <a:bodyPr>
            <a:normAutofit fontScale="90000"/>
          </a:body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2400" b="1" dirty="0">
                <a:solidFill>
                  <a:schemeClr val="accent1">
                    <a:lumMod val="75000"/>
                  </a:schemeClr>
                </a:solidFill>
              </a:rPr>
              <a:t>Identify Best Practices:</a:t>
            </a:r>
            <a:endParaRPr lang="en-US" dirty="0"/>
          </a:p>
        </p:txBody>
      </p:sp>
      <p:graphicFrame>
        <p:nvGraphicFramePr>
          <p:cNvPr id="5" name="Content Placeholder 4">
            <a:extLst>
              <a:ext uri="{FF2B5EF4-FFF2-40B4-BE49-F238E27FC236}">
                <a16:creationId xmlns:a16="http://schemas.microsoft.com/office/drawing/2014/main" id="{6A3570D2-2F9C-B07B-73DB-FE6992562EA1}"/>
              </a:ext>
            </a:extLst>
          </p:cNvPr>
          <p:cNvGraphicFramePr>
            <a:graphicFrameLocks noGrp="1"/>
          </p:cNvGraphicFramePr>
          <p:nvPr>
            <p:ph idx="1"/>
            <p:extLst>
              <p:ext uri="{D42A27DB-BD31-4B8C-83A1-F6EECF244321}">
                <p14:modId xmlns:p14="http://schemas.microsoft.com/office/powerpoint/2010/main" val="1605686487"/>
              </p:ext>
            </p:extLst>
          </p:nvPr>
        </p:nvGraphicFramePr>
        <p:xfrm>
          <a:off x="187998" y="2575122"/>
          <a:ext cx="10712374" cy="4047983"/>
        </p:xfrm>
        <a:graphic>
          <a:graphicData uri="http://schemas.openxmlformats.org/drawingml/2006/table">
            <a:tbl>
              <a:tblPr firstRow="1" firstCol="1" bandRow="1">
                <a:tableStyleId>{5C22544A-7EE6-4342-B048-85BDC9FD1C3A}</a:tableStyleId>
              </a:tblPr>
              <a:tblGrid>
                <a:gridCol w="10712374">
                  <a:extLst>
                    <a:ext uri="{9D8B030D-6E8A-4147-A177-3AD203B41FA5}">
                      <a16:colId xmlns:a16="http://schemas.microsoft.com/office/drawing/2014/main" val="2217584610"/>
                    </a:ext>
                  </a:extLst>
                </a:gridCol>
              </a:tblGrid>
              <a:tr h="242675">
                <a:tc>
                  <a:txBody>
                    <a:bodyPr/>
                    <a:lstStyle/>
                    <a:p>
                      <a:pPr marL="216535" marR="0" indent="-216535" fontAlgn="base">
                        <a:lnSpc>
                          <a:spcPct val="107000"/>
                        </a:lnSpc>
                        <a:spcBef>
                          <a:spcPts val="200"/>
                        </a:spcBef>
                        <a:spcAft>
                          <a:spcPts val="200"/>
                        </a:spcAft>
                      </a:pPr>
                      <a:r>
                        <a:rPr lang="en-US" sz="1000" kern="0" dirty="0">
                          <a:effectLst/>
                        </a:rPr>
                        <a:t>Maximize visibility of operations, equipment, and locations (e.g., install mirrors, light adequately, keep area clear of visual obstructions)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3129452"/>
                  </a:ext>
                </a:extLst>
              </a:tr>
              <a:tr h="242675">
                <a:tc>
                  <a:txBody>
                    <a:bodyPr/>
                    <a:lstStyle/>
                    <a:p>
                      <a:pPr marL="216535" marR="0" indent="-216535" fontAlgn="base">
                        <a:lnSpc>
                          <a:spcPct val="107000"/>
                        </a:lnSpc>
                        <a:spcBef>
                          <a:spcPts val="200"/>
                        </a:spcBef>
                        <a:spcAft>
                          <a:spcPts val="200"/>
                        </a:spcAft>
                      </a:pPr>
                      <a:r>
                        <a:rPr lang="en-US" sz="1000" kern="0" dirty="0">
                          <a:effectLst/>
                        </a:rPr>
                        <a:t>Restrict access immediately around the step to authorized personnel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6422953"/>
                  </a:ext>
                </a:extLst>
              </a:tr>
              <a:tr h="242675">
                <a:tc>
                  <a:txBody>
                    <a:bodyPr/>
                    <a:lstStyle/>
                    <a:p>
                      <a:pPr marL="216535" marR="0" indent="-216535" fontAlgn="base">
                        <a:lnSpc>
                          <a:spcPct val="107000"/>
                        </a:lnSpc>
                        <a:spcBef>
                          <a:spcPts val="200"/>
                        </a:spcBef>
                        <a:spcAft>
                          <a:spcPts val="200"/>
                        </a:spcAft>
                      </a:pPr>
                      <a:r>
                        <a:rPr lang="en-US" sz="1000" kern="0" dirty="0">
                          <a:effectLst/>
                        </a:rPr>
                        <a:t>Restrict access of drivers to specified locations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5616239"/>
                  </a:ext>
                </a:extLst>
              </a:tr>
              <a:tr h="242675">
                <a:tc>
                  <a:txBody>
                    <a:bodyPr/>
                    <a:lstStyle/>
                    <a:p>
                      <a:pPr marL="216535" marR="0" indent="-216535" fontAlgn="base">
                        <a:lnSpc>
                          <a:spcPct val="107000"/>
                        </a:lnSpc>
                        <a:spcBef>
                          <a:spcPts val="200"/>
                        </a:spcBef>
                        <a:spcAft>
                          <a:spcPts val="200"/>
                        </a:spcAft>
                      </a:pPr>
                      <a:r>
                        <a:rPr lang="en-US" sz="1000" kern="0" dirty="0">
                          <a:effectLst/>
                        </a:rPr>
                        <a:t>Restrict access to equipment and controls to authorized personnel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1641388"/>
                  </a:ext>
                </a:extLst>
              </a:tr>
              <a:tr h="242675">
                <a:tc>
                  <a:txBody>
                    <a:bodyPr/>
                    <a:lstStyle/>
                    <a:p>
                      <a:pPr marL="216535" marR="0" indent="-216535" fontAlgn="base">
                        <a:lnSpc>
                          <a:spcPct val="107000"/>
                        </a:lnSpc>
                        <a:spcBef>
                          <a:spcPts val="200"/>
                        </a:spcBef>
                        <a:spcAft>
                          <a:spcPts val="200"/>
                        </a:spcAft>
                      </a:pPr>
                      <a:r>
                        <a:rPr lang="en-US" sz="1000" kern="0" dirty="0">
                          <a:effectLst/>
                        </a:rPr>
                        <a:t>Restrict access to ingredients, products, and/or cargo to authorized personnel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0581168"/>
                  </a:ext>
                </a:extLst>
              </a:tr>
              <a:tr h="407858">
                <a:tc>
                  <a:txBody>
                    <a:bodyPr/>
                    <a:lstStyle/>
                    <a:p>
                      <a:pPr marL="216535" marR="0" indent="-216535" fontAlgn="base">
                        <a:lnSpc>
                          <a:spcPct val="107000"/>
                        </a:lnSpc>
                        <a:spcBef>
                          <a:spcPts val="200"/>
                        </a:spcBef>
                        <a:spcAft>
                          <a:spcPts val="200"/>
                        </a:spcAft>
                      </a:pPr>
                      <a:r>
                        <a:rPr lang="en-US" sz="1000" kern="0" dirty="0">
                          <a:effectLst/>
                        </a:rPr>
                        <a:t>Restrict access to openings or access points (e.g., to bins, tanks, vats, ports/valves, inspection points, system openings) to authorized personnel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5720871"/>
                  </a:ext>
                </a:extLst>
              </a:tr>
              <a:tr h="242675">
                <a:tc>
                  <a:txBody>
                    <a:bodyPr/>
                    <a:lstStyle/>
                    <a:p>
                      <a:pPr marL="216535" marR="0" indent="-216535" fontAlgn="base">
                        <a:lnSpc>
                          <a:spcPct val="107000"/>
                        </a:lnSpc>
                        <a:spcBef>
                          <a:spcPts val="200"/>
                        </a:spcBef>
                        <a:spcAft>
                          <a:spcPts val="200"/>
                        </a:spcAft>
                      </a:pPr>
                      <a:r>
                        <a:rPr lang="en-US" sz="1000" kern="0">
                          <a:effectLst/>
                        </a:rPr>
                        <a:t>Restrict access to transport operations to authorized personnel (bulk milk only)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6302536"/>
                  </a:ext>
                </a:extLst>
              </a:tr>
              <a:tr h="242675">
                <a:tc>
                  <a:txBody>
                    <a:bodyPr/>
                    <a:lstStyle/>
                    <a:p>
                      <a:pPr marL="216535" marR="0" indent="-216535" fontAlgn="base">
                        <a:lnSpc>
                          <a:spcPct val="107000"/>
                        </a:lnSpc>
                        <a:spcBef>
                          <a:spcPts val="200"/>
                        </a:spcBef>
                        <a:spcAft>
                          <a:spcPts val="200"/>
                        </a:spcAft>
                      </a:pPr>
                      <a:r>
                        <a:rPr lang="en-US" sz="1000" kern="0" dirty="0">
                          <a:effectLst/>
                        </a:rPr>
                        <a:t>Restrict operations to authorized personnel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6383682"/>
                  </a:ext>
                </a:extLst>
              </a:tr>
              <a:tr h="242675">
                <a:tc>
                  <a:txBody>
                    <a:bodyPr/>
                    <a:lstStyle/>
                    <a:p>
                      <a:pPr marL="216535" marR="0" indent="-216535" fontAlgn="base">
                        <a:lnSpc>
                          <a:spcPct val="107000"/>
                        </a:lnSpc>
                        <a:spcBef>
                          <a:spcPts val="200"/>
                        </a:spcBef>
                        <a:spcAft>
                          <a:spcPts val="200"/>
                        </a:spcAft>
                      </a:pPr>
                      <a:r>
                        <a:rPr lang="en-US" sz="1000" kern="0" dirty="0">
                          <a:effectLst/>
                        </a:rPr>
                        <a:t>Store products in a secured location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0378499"/>
                  </a:ext>
                </a:extLst>
              </a:tr>
              <a:tr h="242675">
                <a:tc>
                  <a:txBody>
                    <a:bodyPr/>
                    <a:lstStyle/>
                    <a:p>
                      <a:pPr marL="216535" marR="0" indent="-216535" fontAlgn="base">
                        <a:lnSpc>
                          <a:spcPct val="107000"/>
                        </a:lnSpc>
                        <a:spcBef>
                          <a:spcPts val="200"/>
                        </a:spcBef>
                        <a:spcAft>
                          <a:spcPts val="200"/>
                        </a:spcAft>
                      </a:pPr>
                      <a:r>
                        <a:rPr lang="en-US" sz="1000" kern="0">
                          <a:effectLst/>
                        </a:rPr>
                        <a:t>Use automated equipment (e.g., for dispensing, injection, incorporating, packing) to restrict access to product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2936601"/>
                  </a:ext>
                </a:extLst>
              </a:tr>
              <a:tr h="242675">
                <a:tc>
                  <a:txBody>
                    <a:bodyPr/>
                    <a:lstStyle/>
                    <a:p>
                      <a:pPr marL="216535" marR="0" indent="-216535" fontAlgn="base">
                        <a:lnSpc>
                          <a:spcPct val="107000"/>
                        </a:lnSpc>
                        <a:spcBef>
                          <a:spcPts val="200"/>
                        </a:spcBef>
                        <a:spcAft>
                          <a:spcPts val="200"/>
                        </a:spcAft>
                      </a:pPr>
                      <a:r>
                        <a:rPr lang="en-US" sz="1000" kern="0">
                          <a:effectLst/>
                        </a:rPr>
                        <a:t>Use locks to secure location, equipment, and controls when not in use or unattended (e.g., use tamper-proof containers, locks)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4205854"/>
                  </a:ext>
                </a:extLst>
              </a:tr>
              <a:tr h="242675">
                <a:tc>
                  <a:txBody>
                    <a:bodyPr/>
                    <a:lstStyle/>
                    <a:p>
                      <a:pPr marL="216535" marR="0" indent="-216535" fontAlgn="base">
                        <a:lnSpc>
                          <a:spcPct val="107000"/>
                        </a:lnSpc>
                        <a:spcBef>
                          <a:spcPts val="200"/>
                        </a:spcBef>
                        <a:spcAft>
                          <a:spcPts val="200"/>
                        </a:spcAft>
                      </a:pPr>
                      <a:r>
                        <a:rPr lang="en-US" sz="1000" kern="0" dirty="0">
                          <a:effectLst/>
                        </a:rPr>
                        <a:t>Use personnel (e.g., guards, supervisors, trusted employees) for visual observation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0144788"/>
                  </a:ext>
                </a:extLst>
              </a:tr>
              <a:tr h="242675">
                <a:tc>
                  <a:txBody>
                    <a:bodyPr/>
                    <a:lstStyle/>
                    <a:p>
                      <a:pPr marL="216535" marR="0" indent="-216535" fontAlgn="base">
                        <a:lnSpc>
                          <a:spcPct val="107000"/>
                        </a:lnSpc>
                        <a:spcBef>
                          <a:spcPts val="200"/>
                        </a:spcBef>
                        <a:spcAft>
                          <a:spcPts val="200"/>
                        </a:spcAft>
                      </a:pPr>
                      <a:r>
                        <a:rPr lang="en-US" sz="1000" kern="0">
                          <a:effectLst/>
                        </a:rPr>
                        <a:t>Use surveillance equipment (e.g., cameras) to increase observation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6305437"/>
                  </a:ext>
                </a:extLst>
              </a:tr>
              <a:tr h="242675">
                <a:tc>
                  <a:txBody>
                    <a:bodyPr/>
                    <a:lstStyle/>
                    <a:p>
                      <a:pPr marL="216535" marR="0" indent="-216535" fontAlgn="base">
                        <a:lnSpc>
                          <a:spcPct val="107000"/>
                        </a:lnSpc>
                        <a:spcBef>
                          <a:spcPts val="200"/>
                        </a:spcBef>
                        <a:spcAft>
                          <a:spcPts val="200"/>
                        </a:spcAft>
                      </a:pPr>
                      <a:r>
                        <a:rPr lang="en-US" sz="1000" kern="0">
                          <a:effectLst/>
                        </a:rPr>
                        <a:t>Use peer monitoring (e.g., buddy system) to supervise deliveries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302003"/>
                  </a:ext>
                </a:extLst>
              </a:tr>
              <a:tr h="242675">
                <a:tc>
                  <a:txBody>
                    <a:bodyPr/>
                    <a:lstStyle/>
                    <a:p>
                      <a:pPr marL="216535" marR="0" indent="-216535" fontAlgn="base">
                        <a:lnSpc>
                          <a:spcPct val="107000"/>
                        </a:lnSpc>
                        <a:spcBef>
                          <a:spcPts val="200"/>
                        </a:spcBef>
                        <a:spcAft>
                          <a:spcPts val="200"/>
                        </a:spcAft>
                      </a:pPr>
                      <a:r>
                        <a:rPr lang="en-US" sz="1000" kern="0">
                          <a:effectLst/>
                        </a:rPr>
                        <a:t>Install "No Trespassing" signs for deterrent effect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1167755"/>
                  </a:ext>
                </a:extLst>
              </a:tr>
              <a:tr h="242675">
                <a:tc>
                  <a:txBody>
                    <a:bodyPr/>
                    <a:lstStyle/>
                    <a:p>
                      <a:pPr marL="216535" marR="0" indent="-216535" fontAlgn="base">
                        <a:lnSpc>
                          <a:spcPct val="107000"/>
                        </a:lnSpc>
                        <a:spcBef>
                          <a:spcPts val="200"/>
                        </a:spcBef>
                        <a:spcAft>
                          <a:spcPts val="200"/>
                        </a:spcAft>
                      </a:pPr>
                      <a:r>
                        <a:rPr lang="en-US" sz="1000" kern="0" dirty="0">
                          <a:effectLst/>
                        </a:rPr>
                        <a:t>Visually inspect equipment, equipment components, and supplies prior to use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4224471"/>
                  </a:ext>
                </a:extLst>
              </a:tr>
            </a:tbl>
          </a:graphicData>
        </a:graphic>
      </p:graphicFrame>
      <p:sp>
        <p:nvSpPr>
          <p:cNvPr id="6" name="Rectangle 1">
            <a:extLst>
              <a:ext uri="{FF2B5EF4-FFF2-40B4-BE49-F238E27FC236}">
                <a16:creationId xmlns:a16="http://schemas.microsoft.com/office/drawing/2014/main" id="{4E47DFFF-C269-13EC-0553-B3146106C96E}"/>
              </a:ext>
            </a:extLst>
          </p:cNvPr>
          <p:cNvSpPr>
            <a:spLocks noChangeArrowheads="1"/>
          </p:cNvSpPr>
          <p:nvPr/>
        </p:nvSpPr>
        <p:spPr bwMode="auto">
          <a:xfrm>
            <a:off x="187998" y="1436397"/>
            <a:ext cx="11635828" cy="11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bmk="">
                <a:ln>
                  <a:noFill/>
                </a:ln>
                <a:effectLst/>
                <a:latin typeface="Calibri" panose="020F0502020204030204" pitchFamily="34" charset="0"/>
                <a:ea typeface="Times New Roman" panose="02020603050405020304" pitchFamily="18" charset="0"/>
                <a:cs typeface="Calibri" panose="020F0502020204030204" pitchFamily="34" charset="0"/>
              </a:rPr>
              <a:t>Evaluated and reviewed 42 recommendations </a:t>
            </a:r>
            <a:r>
              <a:rPr kumimoji="0" lang="en-US" altLang="en-US" sz="1600" b="1" i="0" u="none" strike="noStrike" cap="none" normalizeH="0" baseline="0" dirty="0" bmk="">
                <a:ln>
                  <a:noFill/>
                </a:ln>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bmk="">
                <a:latin typeface="Calibri" panose="020F0502020204030204" pitchFamily="34" charset="0"/>
                <a:ea typeface="Times New Roman" panose="02020603050405020304" pitchFamily="18" charset="0"/>
                <a:cs typeface="Calibri" panose="020F0502020204030204" pitchFamily="34" charset="0"/>
              </a:rPr>
              <a:t>Potentially 16 as recommendations Feasible, 18 not </a:t>
            </a:r>
            <a:r>
              <a:rPr kumimoji="0" lang="en-US" altLang="en-US" sz="1600" b="1" i="0" u="none" strike="noStrike" cap="none" normalizeH="0" baseline="0" dirty="0" bmk="">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applicable or duplicative </a:t>
            </a:r>
            <a:endParaRPr lang="en-US" altLang="en-US" sz="1600" b="1" dirty="0" bmk="">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1"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Table </a:t>
            </a:r>
            <a:r>
              <a:rPr kumimoji="0" lang="en-US" altLang="en-US" sz="1600" b="1" i="1" u="none" strike="noStrike" cap="none" normalizeH="0" baseline="0" dirty="0" bmk="_Ref187060653">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r>
              <a:rPr kumimoji="0" lang="en-US" altLang="en-US" sz="16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Strategies Deemed Potentially Applicable, Feasible, and Effective</a:t>
            </a:r>
            <a:endParaRPr kumimoji="0" lang="en-US" altLang="en-US" sz="2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7437BF08-245D-7962-889E-8B56D9BDC88E}"/>
              </a:ext>
            </a:extLst>
          </p:cNvPr>
          <p:cNvSpPr txBox="1"/>
          <p:nvPr/>
        </p:nvSpPr>
        <p:spPr>
          <a:xfrm>
            <a:off x="187998" y="6623111"/>
            <a:ext cx="6764694" cy="261610"/>
          </a:xfrm>
          <a:prstGeom prst="rect">
            <a:avLst/>
          </a:prstGeom>
          <a:noFill/>
        </p:spPr>
        <p:txBody>
          <a:bodyPr wrap="square">
            <a:spAutoFit/>
          </a:bodyPr>
          <a:lstStyle/>
          <a:p>
            <a:r>
              <a:rPr kumimoji="0" lang="en-US" altLang="en-US" sz="1050" b="1" i="1" u="none" strike="noStrike" cap="none" normalizeH="0" baseline="0" dirty="0" bmk="">
                <a:ln>
                  <a:noFill/>
                </a:ln>
                <a:effectLst/>
                <a:latin typeface="Calibri" panose="020F0502020204030204" pitchFamily="34" charset="0"/>
                <a:ea typeface="Calibri" panose="020F0502020204030204" pitchFamily="34" charset="0"/>
                <a:cs typeface="Calibri" panose="020F0502020204030204" pitchFamily="34" charset="0"/>
              </a:rPr>
              <a:t>Table 1 is not exhaustive. (Sullivan and </a:t>
            </a:r>
            <a:r>
              <a:rPr kumimoji="0" lang="en-US" altLang="en-US" sz="1050" b="1" i="1" u="none" strike="noStrike" cap="none" normalizeH="0" baseline="0" dirty="0" err="1" bmk="">
                <a:ln>
                  <a:noFill/>
                </a:ln>
                <a:effectLst/>
                <a:latin typeface="Calibri" panose="020F0502020204030204" pitchFamily="34" charset="0"/>
                <a:ea typeface="Calibri" panose="020F0502020204030204" pitchFamily="34" charset="0"/>
                <a:cs typeface="Calibri" panose="020F0502020204030204" pitchFamily="34" charset="0"/>
              </a:rPr>
              <a:t>Artino</a:t>
            </a:r>
            <a:r>
              <a:rPr kumimoji="0" lang="en-US" altLang="en-US" sz="1050" b="1" i="1" u="none" strike="noStrike" cap="none" normalizeH="0" baseline="0" dirty="0" bmk="">
                <a:ln>
                  <a:noFill/>
                </a:ln>
                <a:effectLst/>
                <a:latin typeface="Calibri" panose="020F0502020204030204" pitchFamily="34" charset="0"/>
                <a:ea typeface="Calibri" panose="020F0502020204030204" pitchFamily="34" charset="0"/>
                <a:cs typeface="Calibri" panose="020F0502020204030204" pitchFamily="34" charset="0"/>
              </a:rPr>
              <a:t>, 2013)</a:t>
            </a:r>
            <a:endParaRPr lang="en-US" dirty="0"/>
          </a:p>
        </p:txBody>
      </p:sp>
    </p:spTree>
    <p:extLst>
      <p:ext uri="{BB962C8B-B14F-4D97-AF65-F5344CB8AC3E}">
        <p14:creationId xmlns:p14="http://schemas.microsoft.com/office/powerpoint/2010/main" val="88517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BC11-BEF1-FA97-E311-B301FF5984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77F0D8-CFD5-723A-F66E-3552D3C5D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6351" y="5565804"/>
            <a:ext cx="1325563" cy="1325563"/>
          </a:xfrm>
          <a:prstGeom prst="rect">
            <a:avLst/>
          </a:prstGeom>
        </p:spPr>
      </p:pic>
      <p:sp>
        <p:nvSpPr>
          <p:cNvPr id="4" name="Content Placeholder 3">
            <a:extLst>
              <a:ext uri="{FF2B5EF4-FFF2-40B4-BE49-F238E27FC236}">
                <a16:creationId xmlns:a16="http://schemas.microsoft.com/office/drawing/2014/main" id="{E4C9B997-2712-7201-3D50-BB05356DE3D4}"/>
              </a:ext>
            </a:extLst>
          </p:cNvPr>
          <p:cNvSpPr>
            <a:spLocks noGrp="1"/>
          </p:cNvSpPr>
          <p:nvPr>
            <p:ph idx="1"/>
          </p:nvPr>
        </p:nvSpPr>
        <p:spPr>
          <a:xfrm>
            <a:off x="476061" y="1648845"/>
            <a:ext cx="10515600" cy="5014120"/>
          </a:xfrm>
        </p:spPr>
        <p:txBody>
          <a:bodyPr>
            <a:normAutofit fontScale="25000" lnSpcReduction="20000"/>
          </a:bodyPr>
          <a:lstStyle/>
          <a:p>
            <a:pPr marL="0" marR="0">
              <a:spcBef>
                <a:spcPts val="600"/>
              </a:spcBef>
            </a:pPr>
            <a:r>
              <a:rPr lang="en-US" sz="6400" b="1" i="1" dirty="0">
                <a:effectLst/>
                <a:latin typeface="Calibri" panose="020F0502020204030204" pitchFamily="34" charset="0"/>
                <a:ea typeface="Times New Roman" panose="02020603050405020304" pitchFamily="18" charset="0"/>
              </a:rPr>
              <a:t>General FARM Security Recommendations </a:t>
            </a:r>
            <a:endParaRPr lang="en-US" sz="6400" b="1" dirty="0">
              <a:effectLst/>
              <a:latin typeface="Calibri" panose="020F0502020204030204" pitchFamily="34" charset="0"/>
              <a:ea typeface="Times New Roman" panose="02020603050405020304" pitchFamily="18" charset="0"/>
            </a:endParaRPr>
          </a:p>
          <a:p>
            <a:pPr marL="0" marR="0" indent="228600" fontAlgn="base">
              <a:lnSpc>
                <a:spcPct val="107000"/>
              </a:lnSpc>
              <a:spcBef>
                <a:spcPts val="600"/>
              </a:spcBef>
              <a:spcAft>
                <a:spcPts val="1400"/>
              </a:spcAft>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The FARM Biosecurity Reference Manual contains general farm security standards (NMPF, 2022). Many of these standards translate to steps that dairy farmers and visitors should take to protect the milk supply and dairy 	herds from intentional adulteration. </a:t>
            </a:r>
            <a:r>
              <a:rPr lang="en-US" sz="6400" b="1" kern="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600"/>
              </a:spcBef>
              <a:buFont typeface="Symbol" panose="05050102010706020507" pitchFamily="18" charset="2"/>
              <a:buChar char=""/>
            </a:pPr>
            <a:r>
              <a:rPr lang="en-US" sz="6400" b="1" i="1" kern="0" dirty="0">
                <a:effectLst/>
                <a:latin typeface="Calibri" panose="020F0502020204030204" pitchFamily="34" charset="0"/>
                <a:ea typeface="Times New Roman" panose="02020603050405020304" pitchFamily="18" charset="0"/>
                <a:cs typeface="Calibri" panose="020F0502020204030204" pitchFamily="34" charset="0"/>
              </a:rPr>
              <a:t>Best Practices for General Farm Security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600"/>
              </a:spcBef>
              <a:buFont typeface="Courier New" panose="02070309020205020404" pitchFamily="49" charset="0"/>
              <a:buChar char="o"/>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Have proper lighting, motion detectors, and security cameras for offices, livestock housing, chemical, and milk storage areas.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600"/>
              </a:spcBef>
              <a:buFont typeface="Courier New" panose="02070309020205020404" pitchFamily="49" charset="0"/>
              <a:buChar char="o"/>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Post signs guiding people to where they can and cannot go on your farm.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buFont typeface="Symbol" panose="05050102010706020507" pitchFamily="18" charset="2"/>
              <a:buChar char=""/>
            </a:pPr>
            <a:r>
              <a:rPr lang="en-US" sz="6400" b="1" i="1" kern="0" dirty="0">
                <a:effectLst/>
                <a:latin typeface="Calibri" panose="020F0502020204030204" pitchFamily="34" charset="0"/>
                <a:ea typeface="Times New Roman" panose="02020603050405020304" pitchFamily="18" charset="0"/>
                <a:cs typeface="Calibri" panose="020F0502020204030204" pitchFamily="34" charset="0"/>
              </a:rPr>
              <a:t>Designated Parking Area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600"/>
              </a:spcBef>
              <a:buFont typeface="Courier New" panose="02070309020205020404" pitchFamily="49" charset="0"/>
              <a:buChar char="o"/>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A simple and effective vehicle control measure is to have a designated parking area on the perimeter, away from animal areas. </a:t>
            </a:r>
            <a:endParaRPr lang="en-US" sz="6400" b="1" kern="1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fontAlgn="base">
              <a:lnSpc>
                <a:spcPct val="107000"/>
              </a:lnSpc>
              <a:spcBef>
                <a:spcPts val="600"/>
              </a:spcBef>
              <a:buFont typeface="Courier New" panose="02070309020205020404" pitchFamily="49" charset="0"/>
              <a:buChar char="o"/>
            </a:pPr>
            <a:r>
              <a:rPr lang="en-US" sz="6800" b="1" i="1" kern="0" dirty="0">
                <a:effectLst/>
                <a:latin typeface="Calibri" panose="020F0502020204030204" pitchFamily="34" charset="0"/>
                <a:ea typeface="Times New Roman" panose="02020603050405020304" pitchFamily="18" charset="0"/>
                <a:cs typeface="Calibri" panose="020F0502020204030204" pitchFamily="34" charset="0"/>
              </a:rPr>
              <a:t>Point of Entry Best Practices </a:t>
            </a:r>
            <a:endParaRPr lang="en-US" sz="6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600"/>
              </a:spcBef>
              <a:buFont typeface="Courier New" panose="02070309020205020404" pitchFamily="49" charset="0"/>
              <a:buChar char="o"/>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Restrict access through use of a limited number of access points.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600"/>
              </a:spcBef>
              <a:buFont typeface="Courier New" panose="02070309020205020404" pitchFamily="49" charset="0"/>
              <a:buChar char="o"/>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Each point of entry should be clearly marked with signs written in languages understood by all who need to enter. Signs should include who to contact prior to entry.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buFont typeface="Symbol" panose="05050102010706020507" pitchFamily="18" charset="2"/>
              <a:buChar char=""/>
            </a:pPr>
            <a:r>
              <a:rPr lang="en-US" sz="6400" b="1" i="1" kern="0" dirty="0">
                <a:effectLst/>
                <a:latin typeface="Calibri" panose="020F0502020204030204" pitchFamily="34" charset="0"/>
                <a:ea typeface="Times New Roman" panose="02020603050405020304" pitchFamily="18" charset="0"/>
                <a:cs typeface="Calibri" panose="020F0502020204030204" pitchFamily="34" charset="0"/>
              </a:rPr>
              <a:t>Labeled Premises Map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600"/>
              </a:spcBef>
              <a:buFont typeface="Courier New" panose="02070309020205020404" pitchFamily="49" charset="0"/>
              <a:buChar char="o"/>
            </a:pPr>
            <a:r>
              <a:rPr lang="en-US" sz="6400" b="1" kern="0" dirty="0">
                <a:effectLst/>
                <a:latin typeface="Calibri" panose="020F0502020204030204" pitchFamily="34" charset="0"/>
                <a:ea typeface="Times New Roman" panose="02020603050405020304" pitchFamily="18" charset="0"/>
                <a:cs typeface="Calibri" panose="020F0502020204030204" pitchFamily="34" charset="0"/>
              </a:rPr>
              <a:t>Security plans with a labeled premises map provide a visual guide to layout,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Aft>
                <a:spcPts val="1400"/>
              </a:spcAft>
              <a:buFont typeface="Symbol" panose="05050102010706020507" pitchFamily="18" charset="2"/>
              <a:buChar char=""/>
            </a:pPr>
            <a:r>
              <a:rPr lang="en-US" sz="6400" b="1" i="1" kern="0" dirty="0">
                <a:effectLst/>
                <a:latin typeface="Calibri" panose="020F0502020204030204" pitchFamily="34" charset="0"/>
                <a:ea typeface="Times New Roman" panose="02020603050405020304" pitchFamily="18" charset="0"/>
                <a:cs typeface="Calibri" panose="020F0502020204030204" pitchFamily="34" charset="0"/>
              </a:rPr>
              <a:t>Permanent Written or Electronic Chemical and Drug Records Inventory are Maintained </a:t>
            </a:r>
            <a:endParaRPr lang="en-US" sz="6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itle 2">
            <a:extLst>
              <a:ext uri="{FF2B5EF4-FFF2-40B4-BE49-F238E27FC236}">
                <a16:creationId xmlns:a16="http://schemas.microsoft.com/office/drawing/2014/main" id="{C6D1C264-82EB-E55F-3FFE-DE731356C1ED}"/>
              </a:ext>
            </a:extLst>
          </p:cNvPr>
          <p:cNvSpPr txBox="1">
            <a:spLocks/>
          </p:cNvSpPr>
          <p:nvPr/>
        </p:nvSpPr>
        <p:spPr>
          <a:xfrm>
            <a:off x="322391" y="195035"/>
            <a:ext cx="11782608"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chemeClr val="accent1">
                    <a:lumMod val="75000"/>
                  </a:schemeClr>
                </a:solidFill>
              </a:rPr>
              <a:t>NCIMS Symposium - Food Defense Study Committee</a:t>
            </a:r>
            <a:br>
              <a:rPr lang="en-US" b="1" dirty="0">
                <a:solidFill>
                  <a:schemeClr val="accent1">
                    <a:lumMod val="75000"/>
                  </a:schemeClr>
                </a:solidFill>
              </a:rPr>
            </a:br>
            <a:br>
              <a:rPr lang="en-US" b="1" dirty="0">
                <a:solidFill>
                  <a:schemeClr val="accent1">
                    <a:lumMod val="75000"/>
                  </a:schemeClr>
                </a:solidFill>
              </a:rPr>
            </a:br>
            <a:r>
              <a:rPr lang="en-US" sz="2400" b="1" dirty="0">
                <a:solidFill>
                  <a:schemeClr val="accent1">
                    <a:lumMod val="75000"/>
                  </a:schemeClr>
                </a:solidFill>
              </a:rPr>
              <a:t>Identify Best Practices:</a:t>
            </a:r>
            <a:endParaRPr lang="en-US" dirty="0"/>
          </a:p>
        </p:txBody>
      </p:sp>
    </p:spTree>
    <p:extLst>
      <p:ext uri="{BB962C8B-B14F-4D97-AF65-F5344CB8AC3E}">
        <p14:creationId xmlns:p14="http://schemas.microsoft.com/office/powerpoint/2010/main" val="1936471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10801</TotalTime>
  <Words>1795</Words>
  <Application>Microsoft Office PowerPoint</Application>
  <PresentationFormat>Widescreen</PresentationFormat>
  <Paragraphs>153</Paragraphs>
  <Slides>16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Aptos Display</vt:lpstr>
      <vt:lpstr>Arial</vt:lpstr>
      <vt:lpstr>Calibri</vt:lpstr>
      <vt:lpstr>Calibri Light</vt:lpstr>
      <vt:lpstr>Courier New</vt:lpstr>
      <vt:lpstr>Segoe UI</vt:lpstr>
      <vt:lpstr>Symbol</vt:lpstr>
      <vt:lpstr>Times New Roman</vt:lpstr>
      <vt:lpstr>Wingdings</vt:lpstr>
      <vt:lpstr>Office Theme</vt:lpstr>
      <vt:lpstr>NCIMS Conference </vt:lpstr>
      <vt:lpstr>1954 Civil Defense Outreach</vt:lpstr>
      <vt:lpstr>NCIMS Symposium: Food Defense Study Committee  </vt:lpstr>
      <vt:lpstr>NCIMS Symposium - Food Defense Study Committee  The why and the ask:</vt:lpstr>
      <vt:lpstr>PowerPoint Presentation</vt:lpstr>
      <vt:lpstr>NCIMS Symposium - Food Defense Study Committee  Major activities:</vt:lpstr>
      <vt:lpstr>NCIMS Symposium - Food Defense Study Committee  Major activities:</vt:lpstr>
      <vt:lpstr>NCIMS Symposium - Food Defense Study Committee  Identify Best Practices:</vt:lpstr>
      <vt:lpstr>PowerPoint Presentation</vt:lpstr>
      <vt:lpstr>PowerPoint Presentation</vt:lpstr>
      <vt:lpstr>PowerPoint Presentation</vt:lpstr>
      <vt:lpstr>PowerPoint Presentation</vt:lpstr>
      <vt:lpstr>PowerPoint Presentation</vt:lpstr>
      <vt:lpstr>NCIMS Proposal #207 </vt:lpstr>
      <vt:lpstr>NCIMS Proposal #207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Mickelson, Antone</dc:creator>
  <cp:lastModifiedBy>Anne Quilter</cp:lastModifiedBy>
  <cp:revision>3</cp:revision>
  <dcterms:created xsi:type="dcterms:W3CDTF">2025-01-28T01:32:15Z</dcterms:created>
  <dcterms:modified xsi:type="dcterms:W3CDTF">2025-04-13T14:27:53Z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6ae722-6baa-421e-b203-4f8d75985954_Enabled">
    <vt:lpwstr>true</vt:lpwstr>
  </property>
  <property fmtid="{D5CDD505-2E9C-101B-9397-08002B2CF9AE}" pid="3" name="MSIP_Label_986ae722-6baa-421e-b203-4f8d75985954_SetDate">
    <vt:lpwstr>2025-04-13T00:01:38Z</vt:lpwstr>
  </property>
  <property fmtid="{D5CDD505-2E9C-101B-9397-08002B2CF9AE}" pid="4" name="MSIP_Label_986ae722-6baa-421e-b203-4f8d75985954_Method">
    <vt:lpwstr>Standard</vt:lpwstr>
  </property>
  <property fmtid="{D5CDD505-2E9C-101B-9397-08002B2CF9AE}" pid="5" name="MSIP_Label_986ae722-6baa-421e-b203-4f8d75985954_Name">
    <vt:lpwstr>Internal</vt:lpwstr>
  </property>
  <property fmtid="{D5CDD505-2E9C-101B-9397-08002B2CF9AE}" pid="6" name="MSIP_Label_986ae722-6baa-421e-b203-4f8d75985954_SiteId">
    <vt:lpwstr>14d3af96-20f9-4194-9525-137b453a6f23</vt:lpwstr>
  </property>
  <property fmtid="{D5CDD505-2E9C-101B-9397-08002B2CF9AE}" pid="7" name="MSIP_Label_986ae722-6baa-421e-b203-4f8d75985954_ActionId">
    <vt:lpwstr>4b1e9fd5-bfd6-4c3d-97c7-958cf266de18</vt:lpwstr>
  </property>
  <property fmtid="{D5CDD505-2E9C-101B-9397-08002B2CF9AE}" pid="8" name="MSIP_Label_986ae722-6baa-421e-b203-4f8d75985954_ContentBits">
    <vt:lpwstr>0</vt:lpwstr>
  </property>
</Properties>
</file>