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6" r:id="rId3"/>
    <p:sldId id="312" r:id="rId4"/>
    <p:sldId id="259" r:id="rId5"/>
    <p:sldId id="257" r:id="rId6"/>
    <p:sldId id="298" r:id="rId7"/>
    <p:sldId id="307" r:id="rId8"/>
    <p:sldId id="299" r:id="rId9"/>
    <p:sldId id="309" r:id="rId10"/>
    <p:sldId id="276" r:id="rId11"/>
    <p:sldId id="270" r:id="rId12"/>
    <p:sldId id="283" r:id="rId13"/>
    <p:sldId id="258" r:id="rId14"/>
    <p:sldId id="271" r:id="rId15"/>
    <p:sldId id="311" r:id="rId16"/>
    <p:sldId id="285" r:id="rId17"/>
    <p:sldId id="310"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FFD"/>
    <a:srgbClr val="007EC5"/>
    <a:srgbClr val="A0D7C7"/>
    <a:srgbClr val="4C93CF"/>
    <a:srgbClr val="FFE252"/>
    <a:srgbClr val="C5E0B4"/>
    <a:srgbClr val="BFE3D8"/>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39"/>
    <p:restoredTop sz="94835"/>
  </p:normalViewPr>
  <p:slideViewPr>
    <p:cSldViewPr snapToGrid="0">
      <p:cViewPr varScale="1">
        <p:scale>
          <a:sx n="75" d="100"/>
          <a:sy n="75" d="100"/>
        </p:scale>
        <p:origin x="354"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12947-30C7-431A-B07D-1ECCF8432A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8457CD-9E85-416F-8B08-9D298037B46D}">
      <dgm:prSet/>
      <dgm:spPr/>
      <dgm:t>
        <a:bodyPr/>
        <a:lstStyle/>
        <a:p>
          <a:r>
            <a:rPr lang="en-US" dirty="0"/>
            <a:t>Chair- Heather Spraker, Cornell University</a:t>
          </a:r>
        </a:p>
      </dgm:t>
    </dgm:pt>
    <dgm:pt modelId="{5D0E9BD7-BF87-4D2F-B68F-4F6C9A3D43FE}" type="parTrans" cxnId="{09F0CB86-DDE2-42F6-8C80-CBB9062014B3}">
      <dgm:prSet/>
      <dgm:spPr/>
      <dgm:t>
        <a:bodyPr/>
        <a:lstStyle/>
        <a:p>
          <a:endParaRPr lang="en-US"/>
        </a:p>
      </dgm:t>
    </dgm:pt>
    <dgm:pt modelId="{6F63491B-4CD8-40A8-A470-BF3CAC2B76AD}" type="sibTrans" cxnId="{09F0CB86-DDE2-42F6-8C80-CBB9062014B3}">
      <dgm:prSet/>
      <dgm:spPr/>
      <dgm:t>
        <a:bodyPr/>
        <a:lstStyle/>
        <a:p>
          <a:endParaRPr lang="en-US"/>
        </a:p>
      </dgm:t>
    </dgm:pt>
    <dgm:pt modelId="{7318D84B-62E0-475D-8CF0-0BAD689E167A}">
      <dgm:prSet/>
      <dgm:spPr/>
      <dgm:t>
        <a:bodyPr/>
        <a:lstStyle/>
        <a:p>
          <a:r>
            <a:rPr lang="en-US" dirty="0"/>
            <a:t>Vice Chair- E.B. Flory, VT</a:t>
          </a:r>
        </a:p>
      </dgm:t>
    </dgm:pt>
    <dgm:pt modelId="{F9A5510A-D435-43C3-94F5-F7F6851830C8}" type="parTrans" cxnId="{6A056BA2-6BDB-4B2F-963D-539D4FF345B3}">
      <dgm:prSet/>
      <dgm:spPr/>
      <dgm:t>
        <a:bodyPr/>
        <a:lstStyle/>
        <a:p>
          <a:endParaRPr lang="en-US"/>
        </a:p>
      </dgm:t>
    </dgm:pt>
    <dgm:pt modelId="{38235639-0A44-4952-B88F-9EF90EA5470F}" type="sibTrans" cxnId="{6A056BA2-6BDB-4B2F-963D-539D4FF345B3}">
      <dgm:prSet/>
      <dgm:spPr/>
      <dgm:t>
        <a:bodyPr/>
        <a:lstStyle/>
        <a:p>
          <a:endParaRPr lang="en-US"/>
        </a:p>
      </dgm:t>
    </dgm:pt>
    <dgm:pt modelId="{A090C429-2294-4B5A-B771-CEA728D647CB}">
      <dgm:prSet/>
      <dgm:spPr/>
      <dgm:t>
        <a:bodyPr/>
        <a:lstStyle/>
        <a:p>
          <a:r>
            <a:rPr lang="en-US" dirty="0"/>
            <a:t>Regulatory Members: </a:t>
          </a:r>
        </a:p>
      </dgm:t>
    </dgm:pt>
    <dgm:pt modelId="{7AD5B128-A7A1-40CE-B3BE-6EC93554FCDB}" type="parTrans" cxnId="{7662B958-C248-4259-8A13-D3C664C903D3}">
      <dgm:prSet/>
      <dgm:spPr/>
      <dgm:t>
        <a:bodyPr/>
        <a:lstStyle/>
        <a:p>
          <a:endParaRPr lang="en-US"/>
        </a:p>
      </dgm:t>
    </dgm:pt>
    <dgm:pt modelId="{09C09C52-20E7-4FD3-B375-61522FCDAD22}" type="sibTrans" cxnId="{7662B958-C248-4259-8A13-D3C664C903D3}">
      <dgm:prSet/>
      <dgm:spPr/>
      <dgm:t>
        <a:bodyPr/>
        <a:lstStyle/>
        <a:p>
          <a:endParaRPr lang="en-US"/>
        </a:p>
      </dgm:t>
    </dgm:pt>
    <dgm:pt modelId="{3694EB28-1FB2-4469-9059-C8A5FDC74980}">
      <dgm:prSet/>
      <dgm:spPr/>
      <dgm:t>
        <a:bodyPr/>
        <a:lstStyle/>
        <a:p>
          <a:r>
            <a:rPr lang="en-US" dirty="0"/>
            <a:t>Brian Wise, OH</a:t>
          </a:r>
        </a:p>
      </dgm:t>
    </dgm:pt>
    <dgm:pt modelId="{2446F5C7-7F86-4E00-91FC-8BBD09F53589}" type="parTrans" cxnId="{1ADA2CBF-31C1-4AC3-BFB4-2EF7905D32EC}">
      <dgm:prSet/>
      <dgm:spPr/>
      <dgm:t>
        <a:bodyPr/>
        <a:lstStyle/>
        <a:p>
          <a:endParaRPr lang="en-US"/>
        </a:p>
      </dgm:t>
    </dgm:pt>
    <dgm:pt modelId="{9D959045-C5F1-4472-AED7-027D41002E98}" type="sibTrans" cxnId="{1ADA2CBF-31C1-4AC3-BFB4-2EF7905D32EC}">
      <dgm:prSet/>
      <dgm:spPr/>
      <dgm:t>
        <a:bodyPr/>
        <a:lstStyle/>
        <a:p>
          <a:endParaRPr lang="en-US"/>
        </a:p>
      </dgm:t>
    </dgm:pt>
    <dgm:pt modelId="{864DAE60-AC28-4110-A471-1AF7F1D5CA66}">
      <dgm:prSet/>
      <dgm:spPr/>
      <dgm:t>
        <a:bodyPr/>
        <a:lstStyle/>
        <a:p>
          <a:r>
            <a:rPr lang="en-US" dirty="0"/>
            <a:t>Mat Meyers, ID</a:t>
          </a:r>
        </a:p>
      </dgm:t>
    </dgm:pt>
    <dgm:pt modelId="{D48B027B-EF60-4F55-97AB-DCBEB36D9421}" type="parTrans" cxnId="{29F4AC15-4A3D-412C-9105-35C7A411435D}">
      <dgm:prSet/>
      <dgm:spPr/>
      <dgm:t>
        <a:bodyPr/>
        <a:lstStyle/>
        <a:p>
          <a:endParaRPr lang="en-US"/>
        </a:p>
      </dgm:t>
    </dgm:pt>
    <dgm:pt modelId="{D52FFB66-2CC1-4AD1-A96A-82D0F54FBA04}" type="sibTrans" cxnId="{29F4AC15-4A3D-412C-9105-35C7A411435D}">
      <dgm:prSet/>
      <dgm:spPr/>
      <dgm:t>
        <a:bodyPr/>
        <a:lstStyle/>
        <a:p>
          <a:endParaRPr lang="en-US"/>
        </a:p>
      </dgm:t>
    </dgm:pt>
    <dgm:pt modelId="{F99711E6-A307-4855-A063-B2A645F92B87}">
      <dgm:prSet/>
      <dgm:spPr/>
      <dgm:t>
        <a:bodyPr/>
        <a:lstStyle/>
        <a:p>
          <a:r>
            <a:rPr lang="en-US" dirty="0"/>
            <a:t>Kim King, WA</a:t>
          </a:r>
        </a:p>
      </dgm:t>
    </dgm:pt>
    <dgm:pt modelId="{F8B4A468-2980-4814-B23D-8E773C55390A}" type="parTrans" cxnId="{7DBAA0E8-E111-4EBA-838F-4EF1EE575896}">
      <dgm:prSet/>
      <dgm:spPr/>
      <dgm:t>
        <a:bodyPr/>
        <a:lstStyle/>
        <a:p>
          <a:endParaRPr lang="en-US"/>
        </a:p>
      </dgm:t>
    </dgm:pt>
    <dgm:pt modelId="{C3A4A2E5-E104-4D29-B4A8-9DEA23A41793}" type="sibTrans" cxnId="{7DBAA0E8-E111-4EBA-838F-4EF1EE575896}">
      <dgm:prSet/>
      <dgm:spPr/>
      <dgm:t>
        <a:bodyPr/>
        <a:lstStyle/>
        <a:p>
          <a:endParaRPr lang="en-US"/>
        </a:p>
      </dgm:t>
    </dgm:pt>
    <dgm:pt modelId="{C230AD8A-42C9-4834-B0CA-0E645720D289}">
      <dgm:prSet/>
      <dgm:spPr/>
      <dgm:t>
        <a:bodyPr/>
        <a:lstStyle/>
        <a:p>
          <a:r>
            <a:rPr lang="en-US" dirty="0"/>
            <a:t>Karie Williams, PA</a:t>
          </a:r>
        </a:p>
      </dgm:t>
    </dgm:pt>
    <dgm:pt modelId="{4F5F3C4B-D7F0-4E86-8449-5BEAF193C2ED}" type="parTrans" cxnId="{355CFEF2-842B-43A4-92C1-6967007CB93E}">
      <dgm:prSet/>
      <dgm:spPr/>
      <dgm:t>
        <a:bodyPr/>
        <a:lstStyle/>
        <a:p>
          <a:endParaRPr lang="en-US"/>
        </a:p>
      </dgm:t>
    </dgm:pt>
    <dgm:pt modelId="{DC033212-6B66-4010-8253-4850841C8F74}" type="sibTrans" cxnId="{355CFEF2-842B-43A4-92C1-6967007CB93E}">
      <dgm:prSet/>
      <dgm:spPr/>
      <dgm:t>
        <a:bodyPr/>
        <a:lstStyle/>
        <a:p>
          <a:endParaRPr lang="en-US"/>
        </a:p>
      </dgm:t>
    </dgm:pt>
    <dgm:pt modelId="{A679D964-1D40-4B46-A14E-7F898F7E9E67}">
      <dgm:prSet/>
      <dgm:spPr/>
      <dgm:t>
        <a:bodyPr/>
        <a:lstStyle/>
        <a:p>
          <a:r>
            <a:rPr lang="en-US" dirty="0"/>
            <a:t>Industry Members:</a:t>
          </a:r>
        </a:p>
      </dgm:t>
    </dgm:pt>
    <dgm:pt modelId="{211032BF-47FE-4336-AE38-B436BE5DC537}" type="parTrans" cxnId="{52C68376-E209-42DD-A447-CBECE78A2FA5}">
      <dgm:prSet/>
      <dgm:spPr/>
      <dgm:t>
        <a:bodyPr/>
        <a:lstStyle/>
        <a:p>
          <a:endParaRPr lang="en-US"/>
        </a:p>
      </dgm:t>
    </dgm:pt>
    <dgm:pt modelId="{0B9E0565-7E8A-4C07-BA97-74188BB21C6C}" type="sibTrans" cxnId="{52C68376-E209-42DD-A447-CBECE78A2FA5}">
      <dgm:prSet/>
      <dgm:spPr/>
      <dgm:t>
        <a:bodyPr/>
        <a:lstStyle/>
        <a:p>
          <a:endParaRPr lang="en-US"/>
        </a:p>
      </dgm:t>
    </dgm:pt>
    <dgm:pt modelId="{256543C9-84E9-464B-B5E5-CA751EDA3524}">
      <dgm:prSet/>
      <dgm:spPr/>
      <dgm:t>
        <a:bodyPr/>
        <a:lstStyle/>
        <a:p>
          <a:r>
            <a:rPr lang="en-US" dirty="0"/>
            <a:t>Non-Voting Members</a:t>
          </a:r>
        </a:p>
      </dgm:t>
    </dgm:pt>
    <dgm:pt modelId="{B15F153D-FDEB-4591-90D2-0A88142F0BF0}" type="parTrans" cxnId="{1C95BEC1-E8D8-4348-BD13-3E88CC602AE7}">
      <dgm:prSet/>
      <dgm:spPr/>
      <dgm:t>
        <a:bodyPr/>
        <a:lstStyle/>
        <a:p>
          <a:endParaRPr lang="en-US"/>
        </a:p>
      </dgm:t>
    </dgm:pt>
    <dgm:pt modelId="{C37085C8-A406-431E-8521-5DA3DB59436D}" type="sibTrans" cxnId="{1C95BEC1-E8D8-4348-BD13-3E88CC602AE7}">
      <dgm:prSet/>
      <dgm:spPr/>
      <dgm:t>
        <a:bodyPr/>
        <a:lstStyle/>
        <a:p>
          <a:endParaRPr lang="en-US"/>
        </a:p>
      </dgm:t>
    </dgm:pt>
    <dgm:pt modelId="{A4B65F8E-E67B-4321-95BA-9FFD25062329}">
      <dgm:prSet/>
      <dgm:spPr/>
      <dgm:t>
        <a:bodyPr/>
        <a:lstStyle/>
        <a:p>
          <a:r>
            <a:rPr lang="en-US" dirty="0"/>
            <a:t>Sam Alcaine, PhD, IDFA</a:t>
          </a:r>
        </a:p>
      </dgm:t>
    </dgm:pt>
    <dgm:pt modelId="{CFAF3A6F-577C-474A-9220-1562111055D6}" type="parTrans" cxnId="{6738B36F-4358-41BB-92C1-78ACBE167D6D}">
      <dgm:prSet/>
      <dgm:spPr/>
      <dgm:t>
        <a:bodyPr/>
        <a:lstStyle/>
        <a:p>
          <a:endParaRPr lang="en-US"/>
        </a:p>
      </dgm:t>
    </dgm:pt>
    <dgm:pt modelId="{30488691-7F25-4C45-BA4C-10CF9753E1F6}" type="sibTrans" cxnId="{6738B36F-4358-41BB-92C1-78ACBE167D6D}">
      <dgm:prSet/>
      <dgm:spPr/>
      <dgm:t>
        <a:bodyPr/>
        <a:lstStyle/>
        <a:p>
          <a:endParaRPr lang="en-US"/>
        </a:p>
      </dgm:t>
    </dgm:pt>
    <dgm:pt modelId="{D2EC63F3-4D26-4C06-A690-683E400D5360}">
      <dgm:prSet/>
      <dgm:spPr/>
      <dgm:t>
        <a:bodyPr/>
        <a:lstStyle/>
        <a:p>
          <a:r>
            <a:rPr lang="en-US" dirty="0"/>
            <a:t>Miquela Hanselman, NMPF</a:t>
          </a:r>
        </a:p>
      </dgm:t>
    </dgm:pt>
    <dgm:pt modelId="{ADBA9124-558E-4FBF-9F44-4810478EC865}" type="parTrans" cxnId="{42CC6668-EB1C-471E-B3D8-9F01A07B6CCD}">
      <dgm:prSet/>
      <dgm:spPr/>
      <dgm:t>
        <a:bodyPr/>
        <a:lstStyle/>
        <a:p>
          <a:endParaRPr lang="en-US"/>
        </a:p>
      </dgm:t>
    </dgm:pt>
    <dgm:pt modelId="{DC09CF9A-3A50-4E0A-88BF-86C7E5EF5436}" type="sibTrans" cxnId="{42CC6668-EB1C-471E-B3D8-9F01A07B6CCD}">
      <dgm:prSet/>
      <dgm:spPr/>
      <dgm:t>
        <a:bodyPr/>
        <a:lstStyle/>
        <a:p>
          <a:endParaRPr lang="en-US"/>
        </a:p>
      </dgm:t>
    </dgm:pt>
    <dgm:pt modelId="{DEDF09F3-704D-44EF-BD07-5D7158E8917F}">
      <dgm:prSet/>
      <dgm:spPr/>
      <dgm:t>
        <a:bodyPr/>
        <a:lstStyle/>
        <a:p>
          <a:r>
            <a:rPr lang="en-US" dirty="0"/>
            <a:t>Lisa Dame, Lactalis</a:t>
          </a:r>
        </a:p>
      </dgm:t>
    </dgm:pt>
    <dgm:pt modelId="{E8C06FEB-A9D6-4967-9200-9DDEFC8D6D44}" type="parTrans" cxnId="{F2C4F748-D94D-4666-B9F8-4F79F0EAC232}">
      <dgm:prSet/>
      <dgm:spPr/>
      <dgm:t>
        <a:bodyPr/>
        <a:lstStyle/>
        <a:p>
          <a:endParaRPr lang="en-US"/>
        </a:p>
      </dgm:t>
    </dgm:pt>
    <dgm:pt modelId="{F4337452-2C15-4DB0-8688-0658F6973D01}" type="sibTrans" cxnId="{F2C4F748-D94D-4666-B9F8-4F79F0EAC232}">
      <dgm:prSet/>
      <dgm:spPr/>
      <dgm:t>
        <a:bodyPr/>
        <a:lstStyle/>
        <a:p>
          <a:endParaRPr lang="en-US"/>
        </a:p>
      </dgm:t>
    </dgm:pt>
    <dgm:pt modelId="{FDCD8179-EFFA-44AA-8C3A-48B2F8DA656F}">
      <dgm:prSet/>
      <dgm:spPr/>
      <dgm:t>
        <a:bodyPr/>
        <a:lstStyle/>
        <a:p>
          <a:r>
            <a:rPr lang="en-US" dirty="0"/>
            <a:t>Matthew Graziose, Chobani</a:t>
          </a:r>
        </a:p>
      </dgm:t>
    </dgm:pt>
    <dgm:pt modelId="{CFC5B65D-B056-4CA9-BF76-814BCEB3A510}" type="parTrans" cxnId="{9E88C2A0-7CF5-47C9-9CE5-EC7AA05CC4BB}">
      <dgm:prSet/>
      <dgm:spPr/>
      <dgm:t>
        <a:bodyPr/>
        <a:lstStyle/>
        <a:p>
          <a:endParaRPr lang="en-US"/>
        </a:p>
      </dgm:t>
    </dgm:pt>
    <dgm:pt modelId="{75E719DB-310C-4567-9AAB-BFA83BCD3427}" type="sibTrans" cxnId="{9E88C2A0-7CF5-47C9-9CE5-EC7AA05CC4BB}">
      <dgm:prSet/>
      <dgm:spPr/>
      <dgm:t>
        <a:bodyPr/>
        <a:lstStyle/>
        <a:p>
          <a:endParaRPr lang="en-US"/>
        </a:p>
      </dgm:t>
    </dgm:pt>
    <dgm:pt modelId="{B5A3697F-A981-417E-A38C-3EE7ED1C8C51}">
      <dgm:prSet/>
      <dgm:spPr/>
      <dgm:t>
        <a:bodyPr/>
        <a:lstStyle/>
        <a:p>
          <a:r>
            <a:rPr lang="en-US" dirty="0"/>
            <a:t>FDA Technical Advisor-Curtis Griner</a:t>
          </a:r>
        </a:p>
      </dgm:t>
    </dgm:pt>
    <dgm:pt modelId="{7DAD5F77-A88F-41AB-AAF5-71692E05B23E}" type="parTrans" cxnId="{210E0B5B-2C86-4602-8B49-68ECB8FF6880}">
      <dgm:prSet/>
      <dgm:spPr/>
      <dgm:t>
        <a:bodyPr/>
        <a:lstStyle/>
        <a:p>
          <a:endParaRPr lang="en-US"/>
        </a:p>
      </dgm:t>
    </dgm:pt>
    <dgm:pt modelId="{FCBBB1E7-5EF3-4F5D-85AE-554069B18DA8}" type="sibTrans" cxnId="{210E0B5B-2C86-4602-8B49-68ECB8FF6880}">
      <dgm:prSet/>
      <dgm:spPr/>
      <dgm:t>
        <a:bodyPr/>
        <a:lstStyle/>
        <a:p>
          <a:endParaRPr lang="en-US"/>
        </a:p>
      </dgm:t>
    </dgm:pt>
    <dgm:pt modelId="{32371003-D54B-422B-905B-DC8CB7BD73E0}">
      <dgm:prSet/>
      <dgm:spPr/>
      <dgm:t>
        <a:bodyPr/>
        <a:lstStyle/>
        <a:p>
          <a:r>
            <a:rPr lang="en-US" dirty="0"/>
            <a:t>FDA Consultant- Beth Briczinski, PhD </a:t>
          </a:r>
        </a:p>
      </dgm:t>
    </dgm:pt>
    <dgm:pt modelId="{AC87064C-8AF6-475C-AE16-04227D9C567A}" type="parTrans" cxnId="{6645E281-5DEC-45AC-8E53-3B64D16C8594}">
      <dgm:prSet/>
      <dgm:spPr/>
      <dgm:t>
        <a:bodyPr/>
        <a:lstStyle/>
        <a:p>
          <a:endParaRPr lang="en-US"/>
        </a:p>
      </dgm:t>
    </dgm:pt>
    <dgm:pt modelId="{AFB3C6DC-1D48-42DA-A327-4E6B736861B4}" type="sibTrans" cxnId="{6645E281-5DEC-45AC-8E53-3B64D16C8594}">
      <dgm:prSet/>
      <dgm:spPr/>
      <dgm:t>
        <a:bodyPr/>
        <a:lstStyle/>
        <a:p>
          <a:endParaRPr lang="en-US"/>
        </a:p>
      </dgm:t>
    </dgm:pt>
    <dgm:pt modelId="{F6592363-A993-4197-AED8-799CF57F9918}" type="pres">
      <dgm:prSet presAssocID="{53012947-30C7-431A-B07D-1ECCF8432AC8}" presName="linear" presStyleCnt="0">
        <dgm:presLayoutVars>
          <dgm:animLvl val="lvl"/>
          <dgm:resizeHandles val="exact"/>
        </dgm:presLayoutVars>
      </dgm:prSet>
      <dgm:spPr/>
    </dgm:pt>
    <dgm:pt modelId="{EDEEB7CC-CCB2-4981-857C-BA69BC824611}" type="pres">
      <dgm:prSet presAssocID="{6F8457CD-9E85-416F-8B08-9D298037B46D}" presName="parentText" presStyleLbl="node1" presStyleIdx="0" presStyleCnt="5">
        <dgm:presLayoutVars>
          <dgm:chMax val="0"/>
          <dgm:bulletEnabled val="1"/>
        </dgm:presLayoutVars>
      </dgm:prSet>
      <dgm:spPr/>
    </dgm:pt>
    <dgm:pt modelId="{1E72619A-49AB-4F73-95B3-D60DDD956C24}" type="pres">
      <dgm:prSet presAssocID="{6F63491B-4CD8-40A8-A470-BF3CAC2B76AD}" presName="spacer" presStyleCnt="0"/>
      <dgm:spPr/>
    </dgm:pt>
    <dgm:pt modelId="{C652E813-C68C-4210-8916-A06EAB0935CF}" type="pres">
      <dgm:prSet presAssocID="{7318D84B-62E0-475D-8CF0-0BAD689E167A}" presName="parentText" presStyleLbl="node1" presStyleIdx="1" presStyleCnt="5">
        <dgm:presLayoutVars>
          <dgm:chMax val="0"/>
          <dgm:bulletEnabled val="1"/>
        </dgm:presLayoutVars>
      </dgm:prSet>
      <dgm:spPr/>
    </dgm:pt>
    <dgm:pt modelId="{AEA73E28-036C-4A25-8CEB-2ADC08AE1B95}" type="pres">
      <dgm:prSet presAssocID="{38235639-0A44-4952-B88F-9EF90EA5470F}" presName="spacer" presStyleCnt="0"/>
      <dgm:spPr/>
    </dgm:pt>
    <dgm:pt modelId="{618E2565-125B-4D02-AB0F-0950FF749D76}" type="pres">
      <dgm:prSet presAssocID="{A090C429-2294-4B5A-B771-CEA728D647CB}" presName="parentText" presStyleLbl="node1" presStyleIdx="2" presStyleCnt="5">
        <dgm:presLayoutVars>
          <dgm:chMax val="0"/>
          <dgm:bulletEnabled val="1"/>
        </dgm:presLayoutVars>
      </dgm:prSet>
      <dgm:spPr/>
    </dgm:pt>
    <dgm:pt modelId="{A783E712-43D2-4722-910B-67D993E273F4}" type="pres">
      <dgm:prSet presAssocID="{A090C429-2294-4B5A-B771-CEA728D647CB}" presName="childText" presStyleLbl="revTx" presStyleIdx="0" presStyleCnt="3">
        <dgm:presLayoutVars>
          <dgm:bulletEnabled val="1"/>
        </dgm:presLayoutVars>
      </dgm:prSet>
      <dgm:spPr/>
    </dgm:pt>
    <dgm:pt modelId="{60BAF3BD-0300-45B5-9755-A07837AC9DB4}" type="pres">
      <dgm:prSet presAssocID="{A679D964-1D40-4B46-A14E-7F898F7E9E67}" presName="parentText" presStyleLbl="node1" presStyleIdx="3" presStyleCnt="5">
        <dgm:presLayoutVars>
          <dgm:chMax val="0"/>
          <dgm:bulletEnabled val="1"/>
        </dgm:presLayoutVars>
      </dgm:prSet>
      <dgm:spPr/>
    </dgm:pt>
    <dgm:pt modelId="{2B4B2C94-98BB-428B-B80C-B951654DA8D7}" type="pres">
      <dgm:prSet presAssocID="{A679D964-1D40-4B46-A14E-7F898F7E9E67}" presName="childText" presStyleLbl="revTx" presStyleIdx="1" presStyleCnt="3">
        <dgm:presLayoutVars>
          <dgm:bulletEnabled val="1"/>
        </dgm:presLayoutVars>
      </dgm:prSet>
      <dgm:spPr/>
    </dgm:pt>
    <dgm:pt modelId="{6AFD7D51-F4AB-4127-9998-8B25F4275CC0}" type="pres">
      <dgm:prSet presAssocID="{256543C9-84E9-464B-B5E5-CA751EDA3524}" presName="parentText" presStyleLbl="node1" presStyleIdx="4" presStyleCnt="5">
        <dgm:presLayoutVars>
          <dgm:chMax val="0"/>
          <dgm:bulletEnabled val="1"/>
        </dgm:presLayoutVars>
      </dgm:prSet>
      <dgm:spPr/>
    </dgm:pt>
    <dgm:pt modelId="{AE62F951-0E26-46E3-8F58-73FBDD840A41}" type="pres">
      <dgm:prSet presAssocID="{256543C9-84E9-464B-B5E5-CA751EDA3524}" presName="childText" presStyleLbl="revTx" presStyleIdx="2" presStyleCnt="3">
        <dgm:presLayoutVars>
          <dgm:bulletEnabled val="1"/>
        </dgm:presLayoutVars>
      </dgm:prSet>
      <dgm:spPr/>
    </dgm:pt>
  </dgm:ptLst>
  <dgm:cxnLst>
    <dgm:cxn modelId="{29F4AC15-4A3D-412C-9105-35C7A411435D}" srcId="{A090C429-2294-4B5A-B771-CEA728D647CB}" destId="{864DAE60-AC28-4110-A471-1AF7F1D5CA66}" srcOrd="1" destOrd="0" parTransId="{D48B027B-EF60-4F55-97AB-DCBEB36D9421}" sibTransId="{D52FFB66-2CC1-4AD1-A96A-82D0F54FBA04}"/>
    <dgm:cxn modelId="{CA962E19-1988-41AD-9C7A-8C766F126419}" type="presOf" srcId="{B5A3697F-A981-417E-A38C-3EE7ED1C8C51}" destId="{AE62F951-0E26-46E3-8F58-73FBDD840A41}" srcOrd="0" destOrd="0" presId="urn:microsoft.com/office/officeart/2005/8/layout/vList2"/>
    <dgm:cxn modelId="{F3AC152B-7B1B-4E49-ABF4-4C146D102B36}" type="presOf" srcId="{6F8457CD-9E85-416F-8B08-9D298037B46D}" destId="{EDEEB7CC-CCB2-4981-857C-BA69BC824611}" srcOrd="0" destOrd="0" presId="urn:microsoft.com/office/officeart/2005/8/layout/vList2"/>
    <dgm:cxn modelId="{BAE5CF3B-2218-40D2-9191-2B192A553CB9}" type="presOf" srcId="{53012947-30C7-431A-B07D-1ECCF8432AC8}" destId="{F6592363-A993-4197-AED8-799CF57F9918}" srcOrd="0" destOrd="0" presId="urn:microsoft.com/office/officeart/2005/8/layout/vList2"/>
    <dgm:cxn modelId="{210E0B5B-2C86-4602-8B49-68ECB8FF6880}" srcId="{256543C9-84E9-464B-B5E5-CA751EDA3524}" destId="{B5A3697F-A981-417E-A38C-3EE7ED1C8C51}" srcOrd="0" destOrd="0" parTransId="{7DAD5F77-A88F-41AB-AAF5-71692E05B23E}" sibTransId="{FCBBB1E7-5EF3-4F5D-85AE-554069B18DA8}"/>
    <dgm:cxn modelId="{E8EC6745-3580-493C-8CB8-E1B6309CB53A}" type="presOf" srcId="{864DAE60-AC28-4110-A471-1AF7F1D5CA66}" destId="{A783E712-43D2-4722-910B-67D993E273F4}" srcOrd="0" destOrd="1" presId="urn:microsoft.com/office/officeart/2005/8/layout/vList2"/>
    <dgm:cxn modelId="{42CC6668-EB1C-471E-B3D8-9F01A07B6CCD}" srcId="{A679D964-1D40-4B46-A14E-7F898F7E9E67}" destId="{D2EC63F3-4D26-4C06-A690-683E400D5360}" srcOrd="1" destOrd="0" parTransId="{ADBA9124-558E-4FBF-9F44-4810478EC865}" sibTransId="{DC09CF9A-3A50-4E0A-88BF-86C7E5EF5436}"/>
    <dgm:cxn modelId="{F2C4F748-D94D-4666-B9F8-4F79F0EAC232}" srcId="{A679D964-1D40-4B46-A14E-7F898F7E9E67}" destId="{DEDF09F3-704D-44EF-BD07-5D7158E8917F}" srcOrd="2" destOrd="0" parTransId="{E8C06FEB-A9D6-4967-9200-9DDEFC8D6D44}" sibTransId="{F4337452-2C15-4DB0-8688-0658F6973D01}"/>
    <dgm:cxn modelId="{C6B7724A-4B08-4134-9756-01E9684A2E18}" type="presOf" srcId="{32371003-D54B-422B-905B-DC8CB7BD73E0}" destId="{AE62F951-0E26-46E3-8F58-73FBDD840A41}" srcOrd="0" destOrd="1" presId="urn:microsoft.com/office/officeart/2005/8/layout/vList2"/>
    <dgm:cxn modelId="{AC198D6D-2ECC-4A02-8EFF-658F694303D9}" type="presOf" srcId="{FDCD8179-EFFA-44AA-8C3A-48B2F8DA656F}" destId="{2B4B2C94-98BB-428B-B80C-B951654DA8D7}" srcOrd="0" destOrd="3" presId="urn:microsoft.com/office/officeart/2005/8/layout/vList2"/>
    <dgm:cxn modelId="{6738B36F-4358-41BB-92C1-78ACBE167D6D}" srcId="{A679D964-1D40-4B46-A14E-7F898F7E9E67}" destId="{A4B65F8E-E67B-4321-95BA-9FFD25062329}" srcOrd="0" destOrd="0" parTransId="{CFAF3A6F-577C-474A-9220-1562111055D6}" sibTransId="{30488691-7F25-4C45-BA4C-10CF9753E1F6}"/>
    <dgm:cxn modelId="{47FE6871-3C29-41B6-AF87-5D4DCF39C7B2}" type="presOf" srcId="{DEDF09F3-704D-44EF-BD07-5D7158E8917F}" destId="{2B4B2C94-98BB-428B-B80C-B951654DA8D7}" srcOrd="0" destOrd="2" presId="urn:microsoft.com/office/officeart/2005/8/layout/vList2"/>
    <dgm:cxn modelId="{5AA4D851-62C9-4760-B8EC-51221A4D7587}" type="presOf" srcId="{7318D84B-62E0-475D-8CF0-0BAD689E167A}" destId="{C652E813-C68C-4210-8916-A06EAB0935CF}" srcOrd="0" destOrd="0" presId="urn:microsoft.com/office/officeart/2005/8/layout/vList2"/>
    <dgm:cxn modelId="{CF74EF71-45B7-4601-8B8D-FB0D000B025C}" type="presOf" srcId="{256543C9-84E9-464B-B5E5-CA751EDA3524}" destId="{6AFD7D51-F4AB-4127-9998-8B25F4275CC0}" srcOrd="0" destOrd="0" presId="urn:microsoft.com/office/officeart/2005/8/layout/vList2"/>
    <dgm:cxn modelId="{81A52254-2772-40FE-95AD-892B18EF98E8}" type="presOf" srcId="{A4B65F8E-E67B-4321-95BA-9FFD25062329}" destId="{2B4B2C94-98BB-428B-B80C-B951654DA8D7}" srcOrd="0" destOrd="0" presId="urn:microsoft.com/office/officeart/2005/8/layout/vList2"/>
    <dgm:cxn modelId="{52C68376-E209-42DD-A447-CBECE78A2FA5}" srcId="{53012947-30C7-431A-B07D-1ECCF8432AC8}" destId="{A679D964-1D40-4B46-A14E-7F898F7E9E67}" srcOrd="3" destOrd="0" parTransId="{211032BF-47FE-4336-AE38-B436BE5DC537}" sibTransId="{0B9E0565-7E8A-4C07-BA97-74188BB21C6C}"/>
    <dgm:cxn modelId="{7147B057-8F51-482E-BF20-0AD726499ACD}" type="presOf" srcId="{D2EC63F3-4D26-4C06-A690-683E400D5360}" destId="{2B4B2C94-98BB-428B-B80C-B951654DA8D7}" srcOrd="0" destOrd="1" presId="urn:microsoft.com/office/officeart/2005/8/layout/vList2"/>
    <dgm:cxn modelId="{7662B958-C248-4259-8A13-D3C664C903D3}" srcId="{53012947-30C7-431A-B07D-1ECCF8432AC8}" destId="{A090C429-2294-4B5A-B771-CEA728D647CB}" srcOrd="2" destOrd="0" parTransId="{7AD5B128-A7A1-40CE-B3BE-6EC93554FCDB}" sibTransId="{09C09C52-20E7-4FD3-B375-61522FCDAD22}"/>
    <dgm:cxn modelId="{6645E281-5DEC-45AC-8E53-3B64D16C8594}" srcId="{256543C9-84E9-464B-B5E5-CA751EDA3524}" destId="{32371003-D54B-422B-905B-DC8CB7BD73E0}" srcOrd="1" destOrd="0" parTransId="{AC87064C-8AF6-475C-AE16-04227D9C567A}" sibTransId="{AFB3C6DC-1D48-42DA-A327-4E6B736861B4}"/>
    <dgm:cxn modelId="{09F0CB86-DDE2-42F6-8C80-CBB9062014B3}" srcId="{53012947-30C7-431A-B07D-1ECCF8432AC8}" destId="{6F8457CD-9E85-416F-8B08-9D298037B46D}" srcOrd="0" destOrd="0" parTransId="{5D0E9BD7-BF87-4D2F-B68F-4F6C9A3D43FE}" sibTransId="{6F63491B-4CD8-40A8-A470-BF3CAC2B76AD}"/>
    <dgm:cxn modelId="{9E88C2A0-7CF5-47C9-9CE5-EC7AA05CC4BB}" srcId="{A679D964-1D40-4B46-A14E-7F898F7E9E67}" destId="{FDCD8179-EFFA-44AA-8C3A-48B2F8DA656F}" srcOrd="3" destOrd="0" parTransId="{CFC5B65D-B056-4CA9-BF76-814BCEB3A510}" sibTransId="{75E719DB-310C-4567-9AAB-BFA83BCD3427}"/>
    <dgm:cxn modelId="{6A056BA2-6BDB-4B2F-963D-539D4FF345B3}" srcId="{53012947-30C7-431A-B07D-1ECCF8432AC8}" destId="{7318D84B-62E0-475D-8CF0-0BAD689E167A}" srcOrd="1" destOrd="0" parTransId="{F9A5510A-D435-43C3-94F5-F7F6851830C8}" sibTransId="{38235639-0A44-4952-B88F-9EF90EA5470F}"/>
    <dgm:cxn modelId="{699516A5-538C-4D78-8537-1985D0E05239}" type="presOf" srcId="{F99711E6-A307-4855-A063-B2A645F92B87}" destId="{A783E712-43D2-4722-910B-67D993E273F4}" srcOrd="0" destOrd="2" presId="urn:microsoft.com/office/officeart/2005/8/layout/vList2"/>
    <dgm:cxn modelId="{6A661AA9-1DE6-4282-9FD3-503FA849B2B5}" type="presOf" srcId="{C230AD8A-42C9-4834-B0CA-0E645720D289}" destId="{A783E712-43D2-4722-910B-67D993E273F4}" srcOrd="0" destOrd="3" presId="urn:microsoft.com/office/officeart/2005/8/layout/vList2"/>
    <dgm:cxn modelId="{B35916AB-E3B9-42FD-8718-36914FB3300B}" type="presOf" srcId="{A679D964-1D40-4B46-A14E-7F898F7E9E67}" destId="{60BAF3BD-0300-45B5-9755-A07837AC9DB4}" srcOrd="0" destOrd="0" presId="urn:microsoft.com/office/officeart/2005/8/layout/vList2"/>
    <dgm:cxn modelId="{1ADA2CBF-31C1-4AC3-BFB4-2EF7905D32EC}" srcId="{A090C429-2294-4B5A-B771-CEA728D647CB}" destId="{3694EB28-1FB2-4469-9059-C8A5FDC74980}" srcOrd="0" destOrd="0" parTransId="{2446F5C7-7F86-4E00-91FC-8BBD09F53589}" sibTransId="{9D959045-C5F1-4472-AED7-027D41002E98}"/>
    <dgm:cxn modelId="{1C95BEC1-E8D8-4348-BD13-3E88CC602AE7}" srcId="{53012947-30C7-431A-B07D-1ECCF8432AC8}" destId="{256543C9-84E9-464B-B5E5-CA751EDA3524}" srcOrd="4" destOrd="0" parTransId="{B15F153D-FDEB-4591-90D2-0A88142F0BF0}" sibTransId="{C37085C8-A406-431E-8521-5DA3DB59436D}"/>
    <dgm:cxn modelId="{DEDDFBC9-F3D7-45DB-BFD9-F377117DFB92}" type="presOf" srcId="{3694EB28-1FB2-4469-9059-C8A5FDC74980}" destId="{A783E712-43D2-4722-910B-67D993E273F4}" srcOrd="0" destOrd="0" presId="urn:microsoft.com/office/officeart/2005/8/layout/vList2"/>
    <dgm:cxn modelId="{7DBAA0E8-E111-4EBA-838F-4EF1EE575896}" srcId="{A090C429-2294-4B5A-B771-CEA728D647CB}" destId="{F99711E6-A307-4855-A063-B2A645F92B87}" srcOrd="2" destOrd="0" parTransId="{F8B4A468-2980-4814-B23D-8E773C55390A}" sibTransId="{C3A4A2E5-E104-4D29-B4A8-9DEA23A41793}"/>
    <dgm:cxn modelId="{65A774ED-9096-4D8C-8089-950375691681}" type="presOf" srcId="{A090C429-2294-4B5A-B771-CEA728D647CB}" destId="{618E2565-125B-4D02-AB0F-0950FF749D76}" srcOrd="0" destOrd="0" presId="urn:microsoft.com/office/officeart/2005/8/layout/vList2"/>
    <dgm:cxn modelId="{355CFEF2-842B-43A4-92C1-6967007CB93E}" srcId="{A090C429-2294-4B5A-B771-CEA728D647CB}" destId="{C230AD8A-42C9-4834-B0CA-0E645720D289}" srcOrd="3" destOrd="0" parTransId="{4F5F3C4B-D7F0-4E86-8449-5BEAF193C2ED}" sibTransId="{DC033212-6B66-4010-8253-4850841C8F74}"/>
    <dgm:cxn modelId="{99B3E87F-4DC1-44D9-B4E3-679DC7CCCEBB}" type="presParOf" srcId="{F6592363-A993-4197-AED8-799CF57F9918}" destId="{EDEEB7CC-CCB2-4981-857C-BA69BC824611}" srcOrd="0" destOrd="0" presId="urn:microsoft.com/office/officeart/2005/8/layout/vList2"/>
    <dgm:cxn modelId="{73EA0473-A104-4C96-B715-284CBC66BA1F}" type="presParOf" srcId="{F6592363-A993-4197-AED8-799CF57F9918}" destId="{1E72619A-49AB-4F73-95B3-D60DDD956C24}" srcOrd="1" destOrd="0" presId="urn:microsoft.com/office/officeart/2005/8/layout/vList2"/>
    <dgm:cxn modelId="{6B215961-4ABA-4A0B-B1D6-E4F025B7C978}" type="presParOf" srcId="{F6592363-A993-4197-AED8-799CF57F9918}" destId="{C652E813-C68C-4210-8916-A06EAB0935CF}" srcOrd="2" destOrd="0" presId="urn:microsoft.com/office/officeart/2005/8/layout/vList2"/>
    <dgm:cxn modelId="{FD9E4077-242C-4858-8183-DA4D71935554}" type="presParOf" srcId="{F6592363-A993-4197-AED8-799CF57F9918}" destId="{AEA73E28-036C-4A25-8CEB-2ADC08AE1B95}" srcOrd="3" destOrd="0" presId="urn:microsoft.com/office/officeart/2005/8/layout/vList2"/>
    <dgm:cxn modelId="{AEE475B7-8DB7-4D6A-B33B-76C0BF1983E8}" type="presParOf" srcId="{F6592363-A993-4197-AED8-799CF57F9918}" destId="{618E2565-125B-4D02-AB0F-0950FF749D76}" srcOrd="4" destOrd="0" presId="urn:microsoft.com/office/officeart/2005/8/layout/vList2"/>
    <dgm:cxn modelId="{5A07C70A-D82B-42DE-8FF5-D96C08B7F218}" type="presParOf" srcId="{F6592363-A993-4197-AED8-799CF57F9918}" destId="{A783E712-43D2-4722-910B-67D993E273F4}" srcOrd="5" destOrd="0" presId="urn:microsoft.com/office/officeart/2005/8/layout/vList2"/>
    <dgm:cxn modelId="{166645A6-8727-47C3-916C-A8E381567FFD}" type="presParOf" srcId="{F6592363-A993-4197-AED8-799CF57F9918}" destId="{60BAF3BD-0300-45B5-9755-A07837AC9DB4}" srcOrd="6" destOrd="0" presId="urn:microsoft.com/office/officeart/2005/8/layout/vList2"/>
    <dgm:cxn modelId="{44E28397-F5B4-41F7-B706-6C5CDFC02E22}" type="presParOf" srcId="{F6592363-A993-4197-AED8-799CF57F9918}" destId="{2B4B2C94-98BB-428B-B80C-B951654DA8D7}" srcOrd="7" destOrd="0" presId="urn:microsoft.com/office/officeart/2005/8/layout/vList2"/>
    <dgm:cxn modelId="{CFC106AB-DE70-4035-BA5D-A3FDD8472A0E}" type="presParOf" srcId="{F6592363-A993-4197-AED8-799CF57F9918}" destId="{6AFD7D51-F4AB-4127-9998-8B25F4275CC0}" srcOrd="8" destOrd="0" presId="urn:microsoft.com/office/officeart/2005/8/layout/vList2"/>
    <dgm:cxn modelId="{26AAB729-CE5F-44DA-8A3E-511660E4068D}" type="presParOf" srcId="{F6592363-A993-4197-AED8-799CF57F9918}" destId="{AE62F951-0E26-46E3-8F58-73FBDD840A4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F92B0-7EF8-4246-935F-556156671D4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DFC1548-5FC6-4179-81A4-1193B601BD12}">
      <dgm:prSet/>
      <dgm:spPr/>
      <dgm:t>
        <a:bodyPr/>
        <a:lstStyle/>
        <a:p>
          <a:r>
            <a:rPr lang="en-US" dirty="0"/>
            <a:t>4/13/2023 </a:t>
          </a:r>
        </a:p>
        <a:p>
          <a:r>
            <a:rPr lang="en-US" dirty="0"/>
            <a:t>New updated SOI issued 	</a:t>
          </a:r>
        </a:p>
      </dgm:t>
    </dgm:pt>
    <dgm:pt modelId="{AE350BBA-3F1F-44D6-9E02-35F060BB5387}" type="parTrans" cxnId="{16BF6167-B2CF-4BF9-BCA7-74359EE2A43A}">
      <dgm:prSet/>
      <dgm:spPr/>
      <dgm:t>
        <a:bodyPr/>
        <a:lstStyle/>
        <a:p>
          <a:endParaRPr lang="en-US"/>
        </a:p>
      </dgm:t>
    </dgm:pt>
    <dgm:pt modelId="{4FE497AE-9B2E-4385-9874-F434D6E8F0BE}" type="sibTrans" cxnId="{16BF6167-B2CF-4BF9-BCA7-74359EE2A43A}">
      <dgm:prSet/>
      <dgm:spPr/>
      <dgm:t>
        <a:bodyPr/>
        <a:lstStyle/>
        <a:p>
          <a:endParaRPr lang="en-US"/>
        </a:p>
      </dgm:t>
    </dgm:pt>
    <dgm:pt modelId="{79D9AA86-2567-4343-A947-28E8C28ADA0C}">
      <dgm:prSet/>
      <dgm:spPr/>
      <dgm:t>
        <a:bodyPr/>
        <a:lstStyle/>
        <a:p>
          <a:pPr algn="ctr"/>
          <a:r>
            <a:rPr lang="en-US" dirty="0"/>
            <a:t>10/30/2024 </a:t>
          </a:r>
        </a:p>
        <a:p>
          <a:pPr algn="ctr"/>
          <a:r>
            <a:rPr lang="en-US" dirty="0"/>
            <a:t>NCIMS board approval of Committee members</a:t>
          </a:r>
        </a:p>
      </dgm:t>
    </dgm:pt>
    <dgm:pt modelId="{D08F073F-1BD1-4478-9255-3857BF93FCEA}" type="parTrans" cxnId="{F30AD61D-9EE3-42B9-BDE7-8FD7EC6F9606}">
      <dgm:prSet/>
      <dgm:spPr/>
      <dgm:t>
        <a:bodyPr/>
        <a:lstStyle/>
        <a:p>
          <a:endParaRPr lang="en-US"/>
        </a:p>
      </dgm:t>
    </dgm:pt>
    <dgm:pt modelId="{56334ABC-FC05-467F-A353-88B6D4274A7C}" type="sibTrans" cxnId="{F30AD61D-9EE3-42B9-BDE7-8FD7EC6F9606}">
      <dgm:prSet/>
      <dgm:spPr/>
      <dgm:t>
        <a:bodyPr/>
        <a:lstStyle/>
        <a:p>
          <a:endParaRPr lang="en-US"/>
        </a:p>
      </dgm:t>
    </dgm:pt>
    <dgm:pt modelId="{2FF44883-285E-4EE9-9083-BAF8D6232E85}">
      <dgm:prSet/>
      <dgm:spPr/>
      <dgm:t>
        <a:bodyPr/>
        <a:lstStyle/>
        <a:p>
          <a:pPr algn="l"/>
          <a:endParaRPr lang="en-US" dirty="0"/>
        </a:p>
      </dgm:t>
    </dgm:pt>
    <dgm:pt modelId="{C0D71D05-C81C-458F-84F6-526220E405CC}" type="parTrans" cxnId="{168CAF22-0347-4FF8-AEA0-194EFEE104ED}">
      <dgm:prSet/>
      <dgm:spPr/>
      <dgm:t>
        <a:bodyPr/>
        <a:lstStyle/>
        <a:p>
          <a:endParaRPr lang="en-US"/>
        </a:p>
      </dgm:t>
    </dgm:pt>
    <dgm:pt modelId="{94E6EBB4-5435-473A-93E2-1B418EABCFE1}" type="sibTrans" cxnId="{168CAF22-0347-4FF8-AEA0-194EFEE104ED}">
      <dgm:prSet/>
      <dgm:spPr/>
      <dgm:t>
        <a:bodyPr/>
        <a:lstStyle/>
        <a:p>
          <a:endParaRPr lang="en-US"/>
        </a:p>
      </dgm:t>
    </dgm:pt>
    <dgm:pt modelId="{0F08CAFB-1628-4C24-B6C1-6A978376C3A2}">
      <dgm:prSet/>
      <dgm:spPr/>
      <dgm:t>
        <a:bodyPr/>
        <a:lstStyle/>
        <a:p>
          <a:r>
            <a:rPr lang="en-US" dirty="0"/>
            <a:t>12/16/2024- 4/4/2025</a:t>
          </a:r>
        </a:p>
      </dgm:t>
    </dgm:pt>
    <dgm:pt modelId="{E88ECE7D-98F0-4D08-8F93-5EC6DC7D612D}" type="parTrans" cxnId="{8DA6B490-2F34-47BF-B73C-81BEB61CD5E3}">
      <dgm:prSet/>
      <dgm:spPr/>
      <dgm:t>
        <a:bodyPr/>
        <a:lstStyle/>
        <a:p>
          <a:endParaRPr lang="en-US"/>
        </a:p>
      </dgm:t>
    </dgm:pt>
    <dgm:pt modelId="{A13E1BF6-C820-47F1-AACE-593DC0E255B2}" type="sibTrans" cxnId="{8DA6B490-2F34-47BF-B73C-81BEB61CD5E3}">
      <dgm:prSet/>
      <dgm:spPr/>
      <dgm:t>
        <a:bodyPr/>
        <a:lstStyle/>
        <a:p>
          <a:endParaRPr lang="en-US"/>
        </a:p>
      </dgm:t>
    </dgm:pt>
    <dgm:pt modelId="{7A2924F1-4DE6-482F-9BA0-4AD8AECF6828}">
      <dgm:prSet/>
      <dgm:spPr/>
      <dgm:t>
        <a:bodyPr/>
        <a:lstStyle/>
        <a:p>
          <a:r>
            <a:rPr lang="en-US" dirty="0"/>
            <a:t>Met as a committee 6 times virtually</a:t>
          </a:r>
        </a:p>
      </dgm:t>
    </dgm:pt>
    <dgm:pt modelId="{8082F2F4-BD96-499E-B72B-90B3AC8B3DAD}" type="parTrans" cxnId="{70E19C21-00A0-4101-A8F0-45C3EBC96C8F}">
      <dgm:prSet/>
      <dgm:spPr/>
      <dgm:t>
        <a:bodyPr/>
        <a:lstStyle/>
        <a:p>
          <a:endParaRPr lang="en-US"/>
        </a:p>
      </dgm:t>
    </dgm:pt>
    <dgm:pt modelId="{7AE325A5-E35C-4146-BB60-229B96401999}" type="sibTrans" cxnId="{70E19C21-00A0-4101-A8F0-45C3EBC96C8F}">
      <dgm:prSet/>
      <dgm:spPr/>
      <dgm:t>
        <a:bodyPr/>
        <a:lstStyle/>
        <a:p>
          <a:endParaRPr lang="en-US"/>
        </a:p>
      </dgm:t>
    </dgm:pt>
    <dgm:pt modelId="{93CA18A4-FEE3-4CFA-9249-9F95932491A4}">
      <dgm:prSet/>
      <dgm:spPr/>
      <dgm:t>
        <a:bodyPr/>
        <a:lstStyle/>
        <a:p>
          <a:r>
            <a:rPr lang="en-US" dirty="0"/>
            <a:t>9/2024</a:t>
          </a:r>
        </a:p>
        <a:p>
          <a:r>
            <a:rPr lang="en-US" dirty="0"/>
            <a:t>Creation of Strained Yogurt Study Committee</a:t>
          </a:r>
        </a:p>
      </dgm:t>
    </dgm:pt>
    <dgm:pt modelId="{8B2BB4FB-ACF2-4567-ACD0-352306DE1041}" type="parTrans" cxnId="{2366F753-0B6E-4BDD-914A-D6C0E2235BAA}">
      <dgm:prSet/>
      <dgm:spPr/>
      <dgm:t>
        <a:bodyPr/>
        <a:lstStyle/>
        <a:p>
          <a:endParaRPr lang="en-US"/>
        </a:p>
      </dgm:t>
    </dgm:pt>
    <dgm:pt modelId="{01081BA9-D7CF-4C10-BDB2-A1163DBBBA85}" type="sibTrans" cxnId="{2366F753-0B6E-4BDD-914A-D6C0E2235BAA}">
      <dgm:prSet/>
      <dgm:spPr/>
      <dgm:t>
        <a:bodyPr/>
        <a:lstStyle/>
        <a:p>
          <a:endParaRPr lang="en-US"/>
        </a:p>
      </dgm:t>
    </dgm:pt>
    <dgm:pt modelId="{D6FAFF78-D7AF-46EE-8A21-C8CA286B3A76}" type="pres">
      <dgm:prSet presAssocID="{823F92B0-7EF8-4246-935F-556156671D42}" presName="Name0" presStyleCnt="0">
        <dgm:presLayoutVars>
          <dgm:dir/>
          <dgm:resizeHandles val="exact"/>
        </dgm:presLayoutVars>
      </dgm:prSet>
      <dgm:spPr/>
    </dgm:pt>
    <dgm:pt modelId="{0856F4A5-3985-41F5-A336-8F78FF238C71}" type="pres">
      <dgm:prSet presAssocID="{823F92B0-7EF8-4246-935F-556156671D42}" presName="arrow" presStyleLbl="bgShp" presStyleIdx="0" presStyleCnt="1"/>
      <dgm:spPr/>
    </dgm:pt>
    <dgm:pt modelId="{5403AC37-AF87-43C0-A1C2-B7315E3696F5}" type="pres">
      <dgm:prSet presAssocID="{823F92B0-7EF8-4246-935F-556156671D42}" presName="points" presStyleCnt="0"/>
      <dgm:spPr/>
    </dgm:pt>
    <dgm:pt modelId="{6E6774B2-542D-4E82-97BD-E20738DF16A5}" type="pres">
      <dgm:prSet presAssocID="{CDFC1548-5FC6-4179-81A4-1193B601BD12}" presName="compositeA" presStyleCnt="0"/>
      <dgm:spPr/>
    </dgm:pt>
    <dgm:pt modelId="{0547FFF4-4E53-4613-AC8D-8AD12E76559B}" type="pres">
      <dgm:prSet presAssocID="{CDFC1548-5FC6-4179-81A4-1193B601BD12}" presName="textA" presStyleLbl="revTx" presStyleIdx="0" presStyleCnt="4">
        <dgm:presLayoutVars>
          <dgm:bulletEnabled val="1"/>
        </dgm:presLayoutVars>
      </dgm:prSet>
      <dgm:spPr/>
    </dgm:pt>
    <dgm:pt modelId="{6F595DDF-0024-4971-9B0F-2F59BB34829E}" type="pres">
      <dgm:prSet presAssocID="{CDFC1548-5FC6-4179-81A4-1193B601BD12}" presName="circleA" presStyleLbl="node1" presStyleIdx="0" presStyleCnt="4"/>
      <dgm:spPr/>
    </dgm:pt>
    <dgm:pt modelId="{54F4F3A1-F909-4F04-923F-5A403F8DD584}" type="pres">
      <dgm:prSet presAssocID="{CDFC1548-5FC6-4179-81A4-1193B601BD12}" presName="spaceA" presStyleCnt="0"/>
      <dgm:spPr/>
    </dgm:pt>
    <dgm:pt modelId="{FAB40CC1-5E4A-4B48-967D-9A3F447B3A66}" type="pres">
      <dgm:prSet presAssocID="{4FE497AE-9B2E-4385-9874-F434D6E8F0BE}" presName="space" presStyleCnt="0"/>
      <dgm:spPr/>
    </dgm:pt>
    <dgm:pt modelId="{32D30FFE-A0B7-4203-B3AD-CC58E2F7144B}" type="pres">
      <dgm:prSet presAssocID="{93CA18A4-FEE3-4CFA-9249-9F95932491A4}" presName="compositeB" presStyleCnt="0"/>
      <dgm:spPr/>
    </dgm:pt>
    <dgm:pt modelId="{B7CC5DF9-B1E5-4D29-9FC7-5AF7EDB5EC1C}" type="pres">
      <dgm:prSet presAssocID="{93CA18A4-FEE3-4CFA-9249-9F95932491A4}" presName="textB" presStyleLbl="revTx" presStyleIdx="1" presStyleCnt="4">
        <dgm:presLayoutVars>
          <dgm:bulletEnabled val="1"/>
        </dgm:presLayoutVars>
      </dgm:prSet>
      <dgm:spPr/>
    </dgm:pt>
    <dgm:pt modelId="{BE8A4BBF-027F-4AAD-A34C-04687C5885BA}" type="pres">
      <dgm:prSet presAssocID="{93CA18A4-FEE3-4CFA-9249-9F95932491A4}" presName="circleB" presStyleLbl="node1" presStyleIdx="1" presStyleCnt="4"/>
      <dgm:spPr/>
    </dgm:pt>
    <dgm:pt modelId="{CCB4E21B-7938-43A9-84D3-AF1FB9E99B00}" type="pres">
      <dgm:prSet presAssocID="{93CA18A4-FEE3-4CFA-9249-9F95932491A4}" presName="spaceB" presStyleCnt="0"/>
      <dgm:spPr/>
    </dgm:pt>
    <dgm:pt modelId="{88ED62E6-ADEB-4204-B15E-A2E3B9BA14E3}" type="pres">
      <dgm:prSet presAssocID="{01081BA9-D7CF-4C10-BDB2-A1163DBBBA85}" presName="space" presStyleCnt="0"/>
      <dgm:spPr/>
    </dgm:pt>
    <dgm:pt modelId="{20E810F6-7EA0-48A3-91EE-2356681B7AD5}" type="pres">
      <dgm:prSet presAssocID="{79D9AA86-2567-4343-A947-28E8C28ADA0C}" presName="compositeA" presStyleCnt="0"/>
      <dgm:spPr/>
    </dgm:pt>
    <dgm:pt modelId="{B6061F43-7F77-4914-8F63-DC4AD899D53C}" type="pres">
      <dgm:prSet presAssocID="{79D9AA86-2567-4343-A947-28E8C28ADA0C}" presName="textA" presStyleLbl="revTx" presStyleIdx="2" presStyleCnt="4">
        <dgm:presLayoutVars>
          <dgm:bulletEnabled val="1"/>
        </dgm:presLayoutVars>
      </dgm:prSet>
      <dgm:spPr/>
    </dgm:pt>
    <dgm:pt modelId="{C4AE84C2-B38E-4164-BD3E-5F5B8DBBDF32}" type="pres">
      <dgm:prSet presAssocID="{79D9AA86-2567-4343-A947-28E8C28ADA0C}" presName="circleA" presStyleLbl="node1" presStyleIdx="2" presStyleCnt="4"/>
      <dgm:spPr/>
    </dgm:pt>
    <dgm:pt modelId="{4896E328-3136-49C6-8A74-E4E4A1AB720A}" type="pres">
      <dgm:prSet presAssocID="{79D9AA86-2567-4343-A947-28E8C28ADA0C}" presName="spaceA" presStyleCnt="0"/>
      <dgm:spPr/>
    </dgm:pt>
    <dgm:pt modelId="{A3DF7BB5-FAA0-43BE-B919-146BBEA0A3CC}" type="pres">
      <dgm:prSet presAssocID="{56334ABC-FC05-467F-A353-88B6D4274A7C}" presName="space" presStyleCnt="0"/>
      <dgm:spPr/>
    </dgm:pt>
    <dgm:pt modelId="{E6C78F75-F3A6-4957-891B-B7309F0470BF}" type="pres">
      <dgm:prSet presAssocID="{0F08CAFB-1628-4C24-B6C1-6A978376C3A2}" presName="compositeB" presStyleCnt="0"/>
      <dgm:spPr/>
    </dgm:pt>
    <dgm:pt modelId="{97BE9BB8-AC06-41E0-8BC2-5337F6748CD6}" type="pres">
      <dgm:prSet presAssocID="{0F08CAFB-1628-4C24-B6C1-6A978376C3A2}" presName="textB" presStyleLbl="revTx" presStyleIdx="3" presStyleCnt="4">
        <dgm:presLayoutVars>
          <dgm:bulletEnabled val="1"/>
        </dgm:presLayoutVars>
      </dgm:prSet>
      <dgm:spPr/>
    </dgm:pt>
    <dgm:pt modelId="{EE610416-C1A3-4A04-92D3-4971E53974CB}" type="pres">
      <dgm:prSet presAssocID="{0F08CAFB-1628-4C24-B6C1-6A978376C3A2}" presName="circleB" presStyleLbl="node1" presStyleIdx="3" presStyleCnt="4"/>
      <dgm:spPr/>
    </dgm:pt>
    <dgm:pt modelId="{8DED4227-6136-4853-8375-FE66FB4000FA}" type="pres">
      <dgm:prSet presAssocID="{0F08CAFB-1628-4C24-B6C1-6A978376C3A2}" presName="spaceB" presStyleCnt="0"/>
      <dgm:spPr/>
    </dgm:pt>
  </dgm:ptLst>
  <dgm:cxnLst>
    <dgm:cxn modelId="{019A9C05-4BA6-42F7-9263-E9E8D1F822B2}" type="presOf" srcId="{CDFC1548-5FC6-4179-81A4-1193B601BD12}" destId="{0547FFF4-4E53-4613-AC8D-8AD12E76559B}" srcOrd="0" destOrd="0" presId="urn:microsoft.com/office/officeart/2005/8/layout/hProcess11"/>
    <dgm:cxn modelId="{7DC09A13-557D-4A95-B4A8-624A8B0BD908}" type="presOf" srcId="{823F92B0-7EF8-4246-935F-556156671D42}" destId="{D6FAFF78-D7AF-46EE-8A21-C8CA286B3A76}" srcOrd="0" destOrd="0" presId="urn:microsoft.com/office/officeart/2005/8/layout/hProcess11"/>
    <dgm:cxn modelId="{F30AD61D-9EE3-42B9-BDE7-8FD7EC6F9606}" srcId="{823F92B0-7EF8-4246-935F-556156671D42}" destId="{79D9AA86-2567-4343-A947-28E8C28ADA0C}" srcOrd="2" destOrd="0" parTransId="{D08F073F-1BD1-4478-9255-3857BF93FCEA}" sibTransId="{56334ABC-FC05-467F-A353-88B6D4274A7C}"/>
    <dgm:cxn modelId="{70E19C21-00A0-4101-A8F0-45C3EBC96C8F}" srcId="{0F08CAFB-1628-4C24-B6C1-6A978376C3A2}" destId="{7A2924F1-4DE6-482F-9BA0-4AD8AECF6828}" srcOrd="0" destOrd="0" parTransId="{8082F2F4-BD96-499E-B72B-90B3AC8B3DAD}" sibTransId="{7AE325A5-E35C-4146-BB60-229B96401999}"/>
    <dgm:cxn modelId="{168CAF22-0347-4FF8-AEA0-194EFEE104ED}" srcId="{79D9AA86-2567-4343-A947-28E8C28ADA0C}" destId="{2FF44883-285E-4EE9-9083-BAF8D6232E85}" srcOrd="0" destOrd="0" parTransId="{C0D71D05-C81C-458F-84F6-526220E405CC}" sibTransId="{94E6EBB4-5435-473A-93E2-1B418EABCFE1}"/>
    <dgm:cxn modelId="{92E52F2C-A357-439E-89FB-7093DCE3AAFF}" type="presOf" srcId="{93CA18A4-FEE3-4CFA-9249-9F95932491A4}" destId="{B7CC5DF9-B1E5-4D29-9FC7-5AF7EDB5EC1C}" srcOrd="0" destOrd="0" presId="urn:microsoft.com/office/officeart/2005/8/layout/hProcess11"/>
    <dgm:cxn modelId="{16BF6167-B2CF-4BF9-BCA7-74359EE2A43A}" srcId="{823F92B0-7EF8-4246-935F-556156671D42}" destId="{CDFC1548-5FC6-4179-81A4-1193B601BD12}" srcOrd="0" destOrd="0" parTransId="{AE350BBA-3F1F-44D6-9E02-35F060BB5387}" sibTransId="{4FE497AE-9B2E-4385-9874-F434D6E8F0BE}"/>
    <dgm:cxn modelId="{566AAA6E-7F3B-45E4-A253-5CE0832E0C2D}" type="presOf" srcId="{79D9AA86-2567-4343-A947-28E8C28ADA0C}" destId="{B6061F43-7F77-4914-8F63-DC4AD899D53C}" srcOrd="0" destOrd="0" presId="urn:microsoft.com/office/officeart/2005/8/layout/hProcess11"/>
    <dgm:cxn modelId="{2366F753-0B6E-4BDD-914A-D6C0E2235BAA}" srcId="{823F92B0-7EF8-4246-935F-556156671D42}" destId="{93CA18A4-FEE3-4CFA-9249-9F95932491A4}" srcOrd="1" destOrd="0" parTransId="{8B2BB4FB-ACF2-4567-ACD0-352306DE1041}" sibTransId="{01081BA9-D7CF-4C10-BDB2-A1163DBBBA85}"/>
    <dgm:cxn modelId="{1AAD8F82-D759-4A99-BE7B-6F3EEA8BADFA}" type="presOf" srcId="{7A2924F1-4DE6-482F-9BA0-4AD8AECF6828}" destId="{97BE9BB8-AC06-41E0-8BC2-5337F6748CD6}" srcOrd="0" destOrd="1" presId="urn:microsoft.com/office/officeart/2005/8/layout/hProcess11"/>
    <dgm:cxn modelId="{8DA6B490-2F34-47BF-B73C-81BEB61CD5E3}" srcId="{823F92B0-7EF8-4246-935F-556156671D42}" destId="{0F08CAFB-1628-4C24-B6C1-6A978376C3A2}" srcOrd="3" destOrd="0" parTransId="{E88ECE7D-98F0-4D08-8F93-5EC6DC7D612D}" sibTransId="{A13E1BF6-C820-47F1-AACE-593DC0E255B2}"/>
    <dgm:cxn modelId="{97A38BAC-A2D2-43FE-9F7F-99D91F725DAA}" type="presOf" srcId="{0F08CAFB-1628-4C24-B6C1-6A978376C3A2}" destId="{97BE9BB8-AC06-41E0-8BC2-5337F6748CD6}" srcOrd="0" destOrd="0" presId="urn:microsoft.com/office/officeart/2005/8/layout/hProcess11"/>
    <dgm:cxn modelId="{2CFD61C1-2A2F-4DBB-B158-4CDF1CB35E77}" type="presOf" srcId="{2FF44883-285E-4EE9-9083-BAF8D6232E85}" destId="{B6061F43-7F77-4914-8F63-DC4AD899D53C}" srcOrd="0" destOrd="1" presId="urn:microsoft.com/office/officeart/2005/8/layout/hProcess11"/>
    <dgm:cxn modelId="{9D362764-EEED-4E17-82BB-05A4C37BF5F2}" type="presParOf" srcId="{D6FAFF78-D7AF-46EE-8A21-C8CA286B3A76}" destId="{0856F4A5-3985-41F5-A336-8F78FF238C71}" srcOrd="0" destOrd="0" presId="urn:microsoft.com/office/officeart/2005/8/layout/hProcess11"/>
    <dgm:cxn modelId="{F5121E3D-F179-46A1-84B0-CC55272E59DC}" type="presParOf" srcId="{D6FAFF78-D7AF-46EE-8A21-C8CA286B3A76}" destId="{5403AC37-AF87-43C0-A1C2-B7315E3696F5}" srcOrd="1" destOrd="0" presId="urn:microsoft.com/office/officeart/2005/8/layout/hProcess11"/>
    <dgm:cxn modelId="{BFC05B11-9646-4F6E-929A-3D9FC68FE45E}" type="presParOf" srcId="{5403AC37-AF87-43C0-A1C2-B7315E3696F5}" destId="{6E6774B2-542D-4E82-97BD-E20738DF16A5}" srcOrd="0" destOrd="0" presId="urn:microsoft.com/office/officeart/2005/8/layout/hProcess11"/>
    <dgm:cxn modelId="{B7B2A402-09E5-4F31-B483-E646DA6F2A1D}" type="presParOf" srcId="{6E6774B2-542D-4E82-97BD-E20738DF16A5}" destId="{0547FFF4-4E53-4613-AC8D-8AD12E76559B}" srcOrd="0" destOrd="0" presId="urn:microsoft.com/office/officeart/2005/8/layout/hProcess11"/>
    <dgm:cxn modelId="{5337E94D-814B-47E6-B5BC-C00B5F7BD033}" type="presParOf" srcId="{6E6774B2-542D-4E82-97BD-E20738DF16A5}" destId="{6F595DDF-0024-4971-9B0F-2F59BB34829E}" srcOrd="1" destOrd="0" presId="urn:microsoft.com/office/officeart/2005/8/layout/hProcess11"/>
    <dgm:cxn modelId="{8AC2F5D4-9A21-485B-BB0E-C925A5F15DC3}" type="presParOf" srcId="{6E6774B2-542D-4E82-97BD-E20738DF16A5}" destId="{54F4F3A1-F909-4F04-923F-5A403F8DD584}" srcOrd="2" destOrd="0" presId="urn:microsoft.com/office/officeart/2005/8/layout/hProcess11"/>
    <dgm:cxn modelId="{E64B8FEE-153E-49BE-BCD0-D7FB997AB476}" type="presParOf" srcId="{5403AC37-AF87-43C0-A1C2-B7315E3696F5}" destId="{FAB40CC1-5E4A-4B48-967D-9A3F447B3A66}" srcOrd="1" destOrd="0" presId="urn:microsoft.com/office/officeart/2005/8/layout/hProcess11"/>
    <dgm:cxn modelId="{9CE98047-8984-4F62-AD44-401CA4CD831C}" type="presParOf" srcId="{5403AC37-AF87-43C0-A1C2-B7315E3696F5}" destId="{32D30FFE-A0B7-4203-B3AD-CC58E2F7144B}" srcOrd="2" destOrd="0" presId="urn:microsoft.com/office/officeart/2005/8/layout/hProcess11"/>
    <dgm:cxn modelId="{6B0C0D76-9AA3-4F76-BFD2-1A2B990FCB22}" type="presParOf" srcId="{32D30FFE-A0B7-4203-B3AD-CC58E2F7144B}" destId="{B7CC5DF9-B1E5-4D29-9FC7-5AF7EDB5EC1C}" srcOrd="0" destOrd="0" presId="urn:microsoft.com/office/officeart/2005/8/layout/hProcess11"/>
    <dgm:cxn modelId="{176E6E63-4537-41EE-9660-AF3AF3CD504E}" type="presParOf" srcId="{32D30FFE-A0B7-4203-B3AD-CC58E2F7144B}" destId="{BE8A4BBF-027F-4AAD-A34C-04687C5885BA}" srcOrd="1" destOrd="0" presId="urn:microsoft.com/office/officeart/2005/8/layout/hProcess11"/>
    <dgm:cxn modelId="{C5529DA1-8BE8-480D-A50B-7076A449EF97}" type="presParOf" srcId="{32D30FFE-A0B7-4203-B3AD-CC58E2F7144B}" destId="{CCB4E21B-7938-43A9-84D3-AF1FB9E99B00}" srcOrd="2" destOrd="0" presId="urn:microsoft.com/office/officeart/2005/8/layout/hProcess11"/>
    <dgm:cxn modelId="{E45A9185-0CFD-4B97-84BC-99CDC834C090}" type="presParOf" srcId="{5403AC37-AF87-43C0-A1C2-B7315E3696F5}" destId="{88ED62E6-ADEB-4204-B15E-A2E3B9BA14E3}" srcOrd="3" destOrd="0" presId="urn:microsoft.com/office/officeart/2005/8/layout/hProcess11"/>
    <dgm:cxn modelId="{1DB3053E-FB41-4A71-AACB-2D319576AC1A}" type="presParOf" srcId="{5403AC37-AF87-43C0-A1C2-B7315E3696F5}" destId="{20E810F6-7EA0-48A3-91EE-2356681B7AD5}" srcOrd="4" destOrd="0" presId="urn:microsoft.com/office/officeart/2005/8/layout/hProcess11"/>
    <dgm:cxn modelId="{8CE9DA51-7ECD-4E6A-9987-5A344DC6DADB}" type="presParOf" srcId="{20E810F6-7EA0-48A3-91EE-2356681B7AD5}" destId="{B6061F43-7F77-4914-8F63-DC4AD899D53C}" srcOrd="0" destOrd="0" presId="urn:microsoft.com/office/officeart/2005/8/layout/hProcess11"/>
    <dgm:cxn modelId="{6E2C7520-54CF-4EBA-85FB-EEFB2CE26F35}" type="presParOf" srcId="{20E810F6-7EA0-48A3-91EE-2356681B7AD5}" destId="{C4AE84C2-B38E-4164-BD3E-5F5B8DBBDF32}" srcOrd="1" destOrd="0" presId="urn:microsoft.com/office/officeart/2005/8/layout/hProcess11"/>
    <dgm:cxn modelId="{69A1801D-2F9C-40F8-A2CB-675B8F4440BC}" type="presParOf" srcId="{20E810F6-7EA0-48A3-91EE-2356681B7AD5}" destId="{4896E328-3136-49C6-8A74-E4E4A1AB720A}" srcOrd="2" destOrd="0" presId="urn:microsoft.com/office/officeart/2005/8/layout/hProcess11"/>
    <dgm:cxn modelId="{CB02B2C8-BB29-4AFF-B026-20EF0C6395F2}" type="presParOf" srcId="{5403AC37-AF87-43C0-A1C2-B7315E3696F5}" destId="{A3DF7BB5-FAA0-43BE-B919-146BBEA0A3CC}" srcOrd="5" destOrd="0" presId="urn:microsoft.com/office/officeart/2005/8/layout/hProcess11"/>
    <dgm:cxn modelId="{56B1FF57-1FF1-4E1B-B84F-5F86976EC48B}" type="presParOf" srcId="{5403AC37-AF87-43C0-A1C2-B7315E3696F5}" destId="{E6C78F75-F3A6-4957-891B-B7309F0470BF}" srcOrd="6" destOrd="0" presId="urn:microsoft.com/office/officeart/2005/8/layout/hProcess11"/>
    <dgm:cxn modelId="{02965A65-FE19-4901-9791-ED0AB689CCB2}" type="presParOf" srcId="{E6C78F75-F3A6-4957-891B-B7309F0470BF}" destId="{97BE9BB8-AC06-41E0-8BC2-5337F6748CD6}" srcOrd="0" destOrd="0" presId="urn:microsoft.com/office/officeart/2005/8/layout/hProcess11"/>
    <dgm:cxn modelId="{EA6C8EF0-8E42-4C4C-BA98-D47529CB6988}" type="presParOf" srcId="{E6C78F75-F3A6-4957-891B-B7309F0470BF}" destId="{EE610416-C1A3-4A04-92D3-4971E53974CB}" srcOrd="1" destOrd="0" presId="urn:microsoft.com/office/officeart/2005/8/layout/hProcess11"/>
    <dgm:cxn modelId="{2F74A42F-6652-4674-A9CF-0367DD245B4B}" type="presParOf" srcId="{E6C78F75-F3A6-4957-891B-B7309F0470BF}" destId="{8DED4227-6136-4853-8375-FE66FB4000F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EB7CC-CCB2-4981-857C-BA69BC824611}">
      <dsp:nvSpPr>
        <dsp:cNvPr id="0" name=""/>
        <dsp:cNvSpPr/>
      </dsp:nvSpPr>
      <dsp:spPr>
        <a:xfrm>
          <a:off x="0" y="21716"/>
          <a:ext cx="9537192"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Chair- Heather Spraker, Cornell University</a:t>
          </a:r>
        </a:p>
      </dsp:txBody>
      <dsp:txXfrm>
        <a:off x="23988" y="45704"/>
        <a:ext cx="9489216" cy="443424"/>
      </dsp:txXfrm>
    </dsp:sp>
    <dsp:sp modelId="{C652E813-C68C-4210-8916-A06EAB0935CF}">
      <dsp:nvSpPr>
        <dsp:cNvPr id="0" name=""/>
        <dsp:cNvSpPr/>
      </dsp:nvSpPr>
      <dsp:spPr>
        <a:xfrm>
          <a:off x="0" y="570716"/>
          <a:ext cx="9537192"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Vice Chair- E.B. Flory, VT</a:t>
          </a:r>
        </a:p>
      </dsp:txBody>
      <dsp:txXfrm>
        <a:off x="23988" y="594704"/>
        <a:ext cx="9489216" cy="443424"/>
      </dsp:txXfrm>
    </dsp:sp>
    <dsp:sp modelId="{618E2565-125B-4D02-AB0F-0950FF749D76}">
      <dsp:nvSpPr>
        <dsp:cNvPr id="0" name=""/>
        <dsp:cNvSpPr/>
      </dsp:nvSpPr>
      <dsp:spPr>
        <a:xfrm>
          <a:off x="0" y="1119716"/>
          <a:ext cx="9537192"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Regulatory Members: </a:t>
          </a:r>
        </a:p>
      </dsp:txBody>
      <dsp:txXfrm>
        <a:off x="23988" y="1143704"/>
        <a:ext cx="9489216" cy="443424"/>
      </dsp:txXfrm>
    </dsp:sp>
    <dsp:sp modelId="{A783E712-43D2-4722-910B-67D993E273F4}">
      <dsp:nvSpPr>
        <dsp:cNvPr id="0" name=""/>
        <dsp:cNvSpPr/>
      </dsp:nvSpPr>
      <dsp:spPr>
        <a:xfrm>
          <a:off x="0" y="1611116"/>
          <a:ext cx="9537192"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80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Brian Wise, OH</a:t>
          </a:r>
        </a:p>
        <a:p>
          <a:pPr marL="171450" lvl="1" indent="-171450" algn="l" defTabSz="711200">
            <a:lnSpc>
              <a:spcPct val="90000"/>
            </a:lnSpc>
            <a:spcBef>
              <a:spcPct val="0"/>
            </a:spcBef>
            <a:spcAft>
              <a:spcPct val="20000"/>
            </a:spcAft>
            <a:buChar char="•"/>
          </a:pPr>
          <a:r>
            <a:rPr lang="en-US" sz="1600" kern="1200" dirty="0"/>
            <a:t>Mat Meyers, ID</a:t>
          </a:r>
        </a:p>
        <a:p>
          <a:pPr marL="171450" lvl="1" indent="-171450" algn="l" defTabSz="711200">
            <a:lnSpc>
              <a:spcPct val="90000"/>
            </a:lnSpc>
            <a:spcBef>
              <a:spcPct val="0"/>
            </a:spcBef>
            <a:spcAft>
              <a:spcPct val="20000"/>
            </a:spcAft>
            <a:buChar char="•"/>
          </a:pPr>
          <a:r>
            <a:rPr lang="en-US" sz="1600" kern="1200" dirty="0"/>
            <a:t>Kim King, WA</a:t>
          </a:r>
        </a:p>
        <a:p>
          <a:pPr marL="171450" lvl="1" indent="-171450" algn="l" defTabSz="711200">
            <a:lnSpc>
              <a:spcPct val="90000"/>
            </a:lnSpc>
            <a:spcBef>
              <a:spcPct val="0"/>
            </a:spcBef>
            <a:spcAft>
              <a:spcPct val="20000"/>
            </a:spcAft>
            <a:buChar char="•"/>
          </a:pPr>
          <a:r>
            <a:rPr lang="en-US" sz="1600" kern="1200" dirty="0"/>
            <a:t>Karie Williams, PA</a:t>
          </a:r>
        </a:p>
      </dsp:txBody>
      <dsp:txXfrm>
        <a:off x="0" y="1611116"/>
        <a:ext cx="9537192" cy="1097100"/>
      </dsp:txXfrm>
    </dsp:sp>
    <dsp:sp modelId="{60BAF3BD-0300-45B5-9755-A07837AC9DB4}">
      <dsp:nvSpPr>
        <dsp:cNvPr id="0" name=""/>
        <dsp:cNvSpPr/>
      </dsp:nvSpPr>
      <dsp:spPr>
        <a:xfrm>
          <a:off x="0" y="2708216"/>
          <a:ext cx="9537192"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Industry Members:</a:t>
          </a:r>
        </a:p>
      </dsp:txBody>
      <dsp:txXfrm>
        <a:off x="23988" y="2732204"/>
        <a:ext cx="9489216" cy="443424"/>
      </dsp:txXfrm>
    </dsp:sp>
    <dsp:sp modelId="{2B4B2C94-98BB-428B-B80C-B951654DA8D7}">
      <dsp:nvSpPr>
        <dsp:cNvPr id="0" name=""/>
        <dsp:cNvSpPr/>
      </dsp:nvSpPr>
      <dsp:spPr>
        <a:xfrm>
          <a:off x="0" y="3199616"/>
          <a:ext cx="9537192"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80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Sam Alcaine, PhD, IDFA</a:t>
          </a:r>
        </a:p>
        <a:p>
          <a:pPr marL="171450" lvl="1" indent="-171450" algn="l" defTabSz="711200">
            <a:lnSpc>
              <a:spcPct val="90000"/>
            </a:lnSpc>
            <a:spcBef>
              <a:spcPct val="0"/>
            </a:spcBef>
            <a:spcAft>
              <a:spcPct val="20000"/>
            </a:spcAft>
            <a:buChar char="•"/>
          </a:pPr>
          <a:r>
            <a:rPr lang="en-US" sz="1600" kern="1200" dirty="0"/>
            <a:t>Miquela Hanselman, NMPF</a:t>
          </a:r>
        </a:p>
        <a:p>
          <a:pPr marL="171450" lvl="1" indent="-171450" algn="l" defTabSz="711200">
            <a:lnSpc>
              <a:spcPct val="90000"/>
            </a:lnSpc>
            <a:spcBef>
              <a:spcPct val="0"/>
            </a:spcBef>
            <a:spcAft>
              <a:spcPct val="20000"/>
            </a:spcAft>
            <a:buChar char="•"/>
          </a:pPr>
          <a:r>
            <a:rPr lang="en-US" sz="1600" kern="1200" dirty="0"/>
            <a:t>Lisa Dame, Lactalis</a:t>
          </a:r>
        </a:p>
        <a:p>
          <a:pPr marL="171450" lvl="1" indent="-171450" algn="l" defTabSz="711200">
            <a:lnSpc>
              <a:spcPct val="90000"/>
            </a:lnSpc>
            <a:spcBef>
              <a:spcPct val="0"/>
            </a:spcBef>
            <a:spcAft>
              <a:spcPct val="20000"/>
            </a:spcAft>
            <a:buChar char="•"/>
          </a:pPr>
          <a:r>
            <a:rPr lang="en-US" sz="1600" kern="1200" dirty="0"/>
            <a:t>Matthew Graziose, Chobani</a:t>
          </a:r>
        </a:p>
      </dsp:txBody>
      <dsp:txXfrm>
        <a:off x="0" y="3199616"/>
        <a:ext cx="9537192" cy="1097100"/>
      </dsp:txXfrm>
    </dsp:sp>
    <dsp:sp modelId="{6AFD7D51-F4AB-4127-9998-8B25F4275CC0}">
      <dsp:nvSpPr>
        <dsp:cNvPr id="0" name=""/>
        <dsp:cNvSpPr/>
      </dsp:nvSpPr>
      <dsp:spPr>
        <a:xfrm>
          <a:off x="0" y="4296716"/>
          <a:ext cx="9537192"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Non-Voting Members</a:t>
          </a:r>
        </a:p>
      </dsp:txBody>
      <dsp:txXfrm>
        <a:off x="23988" y="4320704"/>
        <a:ext cx="9489216" cy="443424"/>
      </dsp:txXfrm>
    </dsp:sp>
    <dsp:sp modelId="{AE62F951-0E26-46E3-8F58-73FBDD840A41}">
      <dsp:nvSpPr>
        <dsp:cNvPr id="0" name=""/>
        <dsp:cNvSpPr/>
      </dsp:nvSpPr>
      <dsp:spPr>
        <a:xfrm>
          <a:off x="0" y="4788116"/>
          <a:ext cx="9537192" cy="54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80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FDA Technical Advisor-Curtis Griner</a:t>
          </a:r>
        </a:p>
        <a:p>
          <a:pPr marL="171450" lvl="1" indent="-171450" algn="l" defTabSz="711200">
            <a:lnSpc>
              <a:spcPct val="90000"/>
            </a:lnSpc>
            <a:spcBef>
              <a:spcPct val="0"/>
            </a:spcBef>
            <a:spcAft>
              <a:spcPct val="20000"/>
            </a:spcAft>
            <a:buChar char="•"/>
          </a:pPr>
          <a:r>
            <a:rPr lang="en-US" sz="1600" kern="1200" dirty="0"/>
            <a:t>FDA Consultant- Beth Briczinski, PhD </a:t>
          </a:r>
        </a:p>
      </dsp:txBody>
      <dsp:txXfrm>
        <a:off x="0" y="4788116"/>
        <a:ext cx="9537192" cy="548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6F4A5-3985-41F5-A336-8F78FF238C71}">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7FFF4-4E53-4613-AC8D-8AD12E76559B}">
      <dsp:nvSpPr>
        <dsp:cNvPr id="0" name=""/>
        <dsp:cNvSpPr/>
      </dsp:nvSpPr>
      <dsp:spPr>
        <a:xfrm>
          <a:off x="4736" y="0"/>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4/13/2023 </a:t>
          </a:r>
        </a:p>
        <a:p>
          <a:pPr marL="0" lvl="0" indent="0" algn="ctr" defTabSz="755650">
            <a:lnSpc>
              <a:spcPct val="90000"/>
            </a:lnSpc>
            <a:spcBef>
              <a:spcPct val="0"/>
            </a:spcBef>
            <a:spcAft>
              <a:spcPct val="35000"/>
            </a:spcAft>
            <a:buNone/>
          </a:pPr>
          <a:r>
            <a:rPr lang="en-US" sz="1700" kern="1200" dirty="0"/>
            <a:t>New updated SOI issued 	</a:t>
          </a:r>
        </a:p>
      </dsp:txBody>
      <dsp:txXfrm>
        <a:off x="4736" y="0"/>
        <a:ext cx="2278208" cy="1740535"/>
      </dsp:txXfrm>
    </dsp:sp>
    <dsp:sp modelId="{6F595DDF-0024-4971-9B0F-2F59BB34829E}">
      <dsp:nvSpPr>
        <dsp:cNvPr id="0" name=""/>
        <dsp:cNvSpPr/>
      </dsp:nvSpPr>
      <dsp:spPr>
        <a:xfrm>
          <a:off x="926274"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C5DF9-B1E5-4D29-9FC7-5AF7EDB5EC1C}">
      <dsp:nvSpPr>
        <dsp:cNvPr id="0" name=""/>
        <dsp:cNvSpPr/>
      </dsp:nvSpPr>
      <dsp:spPr>
        <a:xfrm>
          <a:off x="2396855" y="2610802"/>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9/2024</a:t>
          </a:r>
        </a:p>
        <a:p>
          <a:pPr marL="0" lvl="0" indent="0" algn="ctr" defTabSz="755650">
            <a:lnSpc>
              <a:spcPct val="90000"/>
            </a:lnSpc>
            <a:spcBef>
              <a:spcPct val="0"/>
            </a:spcBef>
            <a:spcAft>
              <a:spcPct val="35000"/>
            </a:spcAft>
            <a:buNone/>
          </a:pPr>
          <a:r>
            <a:rPr lang="en-US" sz="1700" kern="1200" dirty="0"/>
            <a:t>Creation of Strained Yogurt Study Committee</a:t>
          </a:r>
        </a:p>
      </dsp:txBody>
      <dsp:txXfrm>
        <a:off x="2396855" y="2610802"/>
        <a:ext cx="2278208" cy="1740535"/>
      </dsp:txXfrm>
    </dsp:sp>
    <dsp:sp modelId="{BE8A4BBF-027F-4AAD-A34C-04687C5885BA}">
      <dsp:nvSpPr>
        <dsp:cNvPr id="0" name=""/>
        <dsp:cNvSpPr/>
      </dsp:nvSpPr>
      <dsp:spPr>
        <a:xfrm>
          <a:off x="3318393"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61F43-7F77-4914-8F63-DC4AD899D53C}">
      <dsp:nvSpPr>
        <dsp:cNvPr id="0" name=""/>
        <dsp:cNvSpPr/>
      </dsp:nvSpPr>
      <dsp:spPr>
        <a:xfrm>
          <a:off x="4788975" y="0"/>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1">
          <a:noAutofit/>
        </a:bodyPr>
        <a:lstStyle/>
        <a:p>
          <a:pPr marL="0" lvl="0" indent="0" algn="ctr" defTabSz="755650">
            <a:lnSpc>
              <a:spcPct val="90000"/>
            </a:lnSpc>
            <a:spcBef>
              <a:spcPct val="0"/>
            </a:spcBef>
            <a:spcAft>
              <a:spcPct val="35000"/>
            </a:spcAft>
            <a:buNone/>
          </a:pPr>
          <a:r>
            <a:rPr lang="en-US" sz="1700" kern="1200" dirty="0"/>
            <a:t>10/30/2024 </a:t>
          </a:r>
        </a:p>
        <a:p>
          <a:pPr marL="0" lvl="0" indent="0" algn="ctr" defTabSz="755650">
            <a:lnSpc>
              <a:spcPct val="90000"/>
            </a:lnSpc>
            <a:spcBef>
              <a:spcPct val="0"/>
            </a:spcBef>
            <a:spcAft>
              <a:spcPct val="35000"/>
            </a:spcAft>
            <a:buNone/>
          </a:pPr>
          <a:r>
            <a:rPr lang="en-US" sz="1700" kern="1200" dirty="0"/>
            <a:t>NCIMS board approval of Committee members</a:t>
          </a:r>
        </a:p>
        <a:p>
          <a:pPr marL="114300" lvl="1" indent="-114300" algn="l" defTabSz="577850">
            <a:lnSpc>
              <a:spcPct val="90000"/>
            </a:lnSpc>
            <a:spcBef>
              <a:spcPct val="0"/>
            </a:spcBef>
            <a:spcAft>
              <a:spcPct val="15000"/>
            </a:spcAft>
            <a:buChar char="•"/>
          </a:pPr>
          <a:endParaRPr lang="en-US" sz="1300" kern="1200"/>
        </a:p>
      </dsp:txBody>
      <dsp:txXfrm>
        <a:off x="4788975" y="0"/>
        <a:ext cx="2278208" cy="1740535"/>
      </dsp:txXfrm>
    </dsp:sp>
    <dsp:sp modelId="{C4AE84C2-B38E-4164-BD3E-5F5B8DBBDF32}">
      <dsp:nvSpPr>
        <dsp:cNvPr id="0" name=""/>
        <dsp:cNvSpPr/>
      </dsp:nvSpPr>
      <dsp:spPr>
        <a:xfrm>
          <a:off x="5710512"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E9BB8-AC06-41E0-8BC2-5337F6748CD6}">
      <dsp:nvSpPr>
        <dsp:cNvPr id="0" name=""/>
        <dsp:cNvSpPr/>
      </dsp:nvSpPr>
      <dsp:spPr>
        <a:xfrm>
          <a:off x="7181094" y="2610802"/>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a:t>12/16/2024- 4/4/2025</a:t>
          </a:r>
        </a:p>
        <a:p>
          <a:pPr marL="114300" lvl="1" indent="-114300" algn="l" defTabSz="577850">
            <a:lnSpc>
              <a:spcPct val="90000"/>
            </a:lnSpc>
            <a:spcBef>
              <a:spcPct val="0"/>
            </a:spcBef>
            <a:spcAft>
              <a:spcPct val="15000"/>
            </a:spcAft>
            <a:buChar char="•"/>
          </a:pPr>
          <a:r>
            <a:rPr lang="en-US" sz="1300" kern="1200" dirty="0"/>
            <a:t>Met as a committee 6 times virtually</a:t>
          </a:r>
        </a:p>
      </dsp:txBody>
      <dsp:txXfrm>
        <a:off x="7181094" y="2610802"/>
        <a:ext cx="2278208" cy="1740535"/>
      </dsp:txXfrm>
    </dsp:sp>
    <dsp:sp modelId="{EE610416-C1A3-4A04-92D3-4971E53974CB}">
      <dsp:nvSpPr>
        <dsp:cNvPr id="0" name=""/>
        <dsp:cNvSpPr/>
      </dsp:nvSpPr>
      <dsp:spPr>
        <a:xfrm>
          <a:off x="8102632"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8E449-74FE-3946-AC79-5A75D19BC39C}" type="datetimeFigureOut">
              <a:rPr lang="en-US" smtClean="0"/>
              <a:t>4/13/2025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6F4E9-48D6-864C-A238-E1D9B1564397}" type="slidenum">
              <a:rPr lang="en-US" smtClean="0"/>
              <a:t>‹#›</a:t>
            </a:fld>
            <a:endParaRPr lang="en-US" dirty="0"/>
          </a:p>
        </p:txBody>
      </p:sp>
    </p:spTree>
    <p:extLst>
      <p:ext uri="{BB962C8B-B14F-4D97-AF65-F5344CB8AC3E}">
        <p14:creationId xmlns:p14="http://schemas.microsoft.com/office/powerpoint/2010/main" val="123526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6F4E9-48D6-864C-A238-E1D9B1564397}" type="slidenum">
              <a:rPr lang="en-US" smtClean="0"/>
              <a:t>12</a:t>
            </a:fld>
            <a:endParaRPr lang="en-US" dirty="0"/>
          </a:p>
        </p:txBody>
      </p:sp>
    </p:spTree>
    <p:extLst>
      <p:ext uri="{BB962C8B-B14F-4D97-AF65-F5344CB8AC3E}">
        <p14:creationId xmlns:p14="http://schemas.microsoft.com/office/powerpoint/2010/main" val="261524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35DCD-DBE6-D84C-1406-6CE05A820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2AC2B-F0FD-C503-CDF4-68EFE6A3B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FFE21-297D-1B54-38BB-6B935354EF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C1F33-3FF2-4FAD-E2F4-E6458E73B808}"/>
              </a:ext>
            </a:extLst>
          </p:cNvPr>
          <p:cNvSpPr>
            <a:spLocks noGrp="1"/>
          </p:cNvSpPr>
          <p:nvPr>
            <p:ph type="sldNum" sz="quarter" idx="5"/>
          </p:nvPr>
        </p:nvSpPr>
        <p:spPr/>
        <p:txBody>
          <a:bodyPr/>
          <a:lstStyle/>
          <a:p>
            <a:fld id="{2E46F4E9-48D6-864C-A238-E1D9B1564397}" type="slidenum">
              <a:rPr lang="en-US" smtClean="0"/>
              <a:t>15</a:t>
            </a:fld>
            <a:endParaRPr lang="en-US" dirty="0"/>
          </a:p>
        </p:txBody>
      </p:sp>
    </p:spTree>
    <p:extLst>
      <p:ext uri="{BB962C8B-B14F-4D97-AF65-F5344CB8AC3E}">
        <p14:creationId xmlns:p14="http://schemas.microsoft.com/office/powerpoint/2010/main" val="130986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95EF-A68E-13FC-6972-733B7F038C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8409E8-EF71-8506-5128-94E03C659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7693B4-2B3D-10E1-165E-09C4F054652A}"/>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5" name="Footer Placeholder 4">
            <a:extLst>
              <a:ext uri="{FF2B5EF4-FFF2-40B4-BE49-F238E27FC236}">
                <a16:creationId xmlns:a16="http://schemas.microsoft.com/office/drawing/2014/main" id="{9AB7A9F0-F03B-B76C-F30B-06F15DB6F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370FF-C950-E526-B9FF-0AB054EC2101}"/>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171924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6A01-9E4D-DE0C-317B-D288DAE8B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F865C6-2A5F-E4E6-F3DC-BD9B86EA03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AE75F-2A51-CC4E-9FBF-AFFD1971666D}"/>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5" name="Footer Placeholder 4">
            <a:extLst>
              <a:ext uri="{FF2B5EF4-FFF2-40B4-BE49-F238E27FC236}">
                <a16:creationId xmlns:a16="http://schemas.microsoft.com/office/drawing/2014/main" id="{920EF72F-98E6-8AF5-A0EE-89226778D4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7F9C49-DFA5-74F1-A41B-E852506D7B43}"/>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13444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D749B-7124-6544-9834-62C7D1F9EF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C8E494-0369-6459-E103-98464127C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E1D74-59FB-3858-480A-28761FD4E776}"/>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5" name="Footer Placeholder 4">
            <a:extLst>
              <a:ext uri="{FF2B5EF4-FFF2-40B4-BE49-F238E27FC236}">
                <a16:creationId xmlns:a16="http://schemas.microsoft.com/office/drawing/2014/main" id="{E3FADDAF-863F-B282-D683-9E9D2E5187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17992C-06D9-646D-0222-A95D022CEE78}"/>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310273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8704-9B37-B176-2AB8-4BEFE48B2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673F6E-8E61-6AC7-A0FA-A47AD7258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DA19E-072C-B55B-4966-35D75217BEFD}"/>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5" name="Footer Placeholder 4">
            <a:extLst>
              <a:ext uri="{FF2B5EF4-FFF2-40B4-BE49-F238E27FC236}">
                <a16:creationId xmlns:a16="http://schemas.microsoft.com/office/drawing/2014/main" id="{956785DC-09FB-2F06-55F9-D372797A2E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C1C90D-2D17-4A21-6342-E5F849707AD4}"/>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1310175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C3AE-D9D0-5904-DBC1-386F4EC5A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2CB68-747A-2A6A-AE35-FABA070A62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D9042-B9F5-48CA-9661-D16F8CF1BA59}"/>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5" name="Footer Placeholder 4">
            <a:extLst>
              <a:ext uri="{FF2B5EF4-FFF2-40B4-BE49-F238E27FC236}">
                <a16:creationId xmlns:a16="http://schemas.microsoft.com/office/drawing/2014/main" id="{C8C09421-96D2-7A66-B971-6EEB4C1C30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08EF1-E279-30D7-E4F8-9381F4983703}"/>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253386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6F01-334B-F4F2-D78A-3406596F9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CCC06F-5FB6-98C9-F477-547FA6DB6E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BFFFA4-67E7-3CCF-8825-02CC3D04E950}"/>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5" name="Footer Placeholder 4">
            <a:extLst>
              <a:ext uri="{FF2B5EF4-FFF2-40B4-BE49-F238E27FC236}">
                <a16:creationId xmlns:a16="http://schemas.microsoft.com/office/drawing/2014/main" id="{3FB0BEBF-780D-4713-A42C-311AB95530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8345D5-A75B-D359-488B-69269B67ABC0}"/>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1731951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B4A8-2BA2-EB5E-D0D1-45D3A90A9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D584B-1256-81E5-371E-0F1F7FDF8F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7DAF6-887A-6DD6-7CFB-E2BFBA2C1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D965FC-1412-D131-DA3B-8295F521B8A7}"/>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6" name="Footer Placeholder 5">
            <a:extLst>
              <a:ext uri="{FF2B5EF4-FFF2-40B4-BE49-F238E27FC236}">
                <a16:creationId xmlns:a16="http://schemas.microsoft.com/office/drawing/2014/main" id="{F18BA4A3-C843-CFC8-354D-25EEDF28AC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25B5E2-EEF9-3D61-147C-C9BD8F23D0C7}"/>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161699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61D6-CE93-4ED5-B983-59B50DAC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F64CD6-7D83-EBB9-1706-E298AFEF99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292CD8-B107-3F75-40D1-AA089B3D07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B915C0-92CA-981E-7159-CB022C68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8A142F-6C9A-D4A9-EB69-3E4EEB55FF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86DF86-2E28-1821-AC68-4CA32E73C4AA}"/>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8" name="Footer Placeholder 7">
            <a:extLst>
              <a:ext uri="{FF2B5EF4-FFF2-40B4-BE49-F238E27FC236}">
                <a16:creationId xmlns:a16="http://schemas.microsoft.com/office/drawing/2014/main" id="{EF6F264A-5F06-92DA-4D91-1FFBDD5E2B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2FDE032-968B-DAD2-F465-9075E4207907}"/>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3442084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B67D-0722-7D84-5658-E146966A0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178E7-E66F-6DBB-C634-0B2BBBD11097}"/>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4" name="Footer Placeholder 3">
            <a:extLst>
              <a:ext uri="{FF2B5EF4-FFF2-40B4-BE49-F238E27FC236}">
                <a16:creationId xmlns:a16="http://schemas.microsoft.com/office/drawing/2014/main" id="{1112F8A4-9367-DFEB-2DD3-B587A41950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F2C192-7026-0096-D67D-6B04D0A47E1A}"/>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3392964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E2CD9-DD4D-1381-3DB4-44EB7AAB0762}"/>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3" name="Footer Placeholder 2">
            <a:extLst>
              <a:ext uri="{FF2B5EF4-FFF2-40B4-BE49-F238E27FC236}">
                <a16:creationId xmlns:a16="http://schemas.microsoft.com/office/drawing/2014/main" id="{4492836F-A72E-BC1B-06C1-2F18D2CEFA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643E93-A93F-96A2-1774-2A24107F298A}"/>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133471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A571-2353-6999-4548-53DE88A42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6496F2-0723-919B-D6ED-E2C6D11F6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B9AD25-F481-24A5-CC27-8A4854BD5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D997F-2206-768A-CB4D-A01324975B7E}"/>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6" name="Footer Placeholder 5">
            <a:extLst>
              <a:ext uri="{FF2B5EF4-FFF2-40B4-BE49-F238E27FC236}">
                <a16:creationId xmlns:a16="http://schemas.microsoft.com/office/drawing/2014/main" id="{B6D3F333-3471-940A-C6FD-A581364AAE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38E35D-4F2D-6C15-FD9D-C82796B3F1CB}"/>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116723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7A70-BE68-674F-D583-B956D4AD0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11990-7227-A82E-FDEA-47B360B2A1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3A00E-2E7B-3FC8-76D5-AB16C14D8689}"/>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5" name="Footer Placeholder 4">
            <a:extLst>
              <a:ext uri="{FF2B5EF4-FFF2-40B4-BE49-F238E27FC236}">
                <a16:creationId xmlns:a16="http://schemas.microsoft.com/office/drawing/2014/main" id="{F2E2A67A-49D1-FB7D-1DAA-BE09DD78A5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850411-EB19-9805-7F5A-98C8903E6031}"/>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240255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DD3A-50C3-3001-6B1F-42CC01ED4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7A06CE-1C5C-DC77-A549-C65F1B743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B45026-8550-B887-DE2D-BD214003C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A5632-949B-8D44-F4D8-887D2DF0A8EC}"/>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6" name="Footer Placeholder 5">
            <a:extLst>
              <a:ext uri="{FF2B5EF4-FFF2-40B4-BE49-F238E27FC236}">
                <a16:creationId xmlns:a16="http://schemas.microsoft.com/office/drawing/2014/main" id="{FC0C2FCE-191D-2117-B65E-8EC1CA78E1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0C6FC8-379A-77E7-5A77-08FC2594FCC1}"/>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1048332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46E6-86AC-459A-75C5-6DF9953737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C2906-376A-1255-0AAE-DCFF37D72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E2331-580F-F876-7158-925AEB298F8D}"/>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5" name="Footer Placeholder 4">
            <a:extLst>
              <a:ext uri="{FF2B5EF4-FFF2-40B4-BE49-F238E27FC236}">
                <a16:creationId xmlns:a16="http://schemas.microsoft.com/office/drawing/2014/main" id="{EE818821-69CE-3203-441D-7DC82BD2CF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8DE191-614C-BCD0-1D5C-712DA6738029}"/>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1034616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013F8-1ABA-2A57-8D94-EF26E4E84B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66E60-1C2F-7AF9-DBA9-4ECD3178D8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FD618-7F88-5FBF-A7F4-14EB329793AF}"/>
              </a:ext>
            </a:extLst>
          </p:cNvPr>
          <p:cNvSpPr>
            <a:spLocks noGrp="1"/>
          </p:cNvSpPr>
          <p:nvPr>
            <p:ph type="dt" sz="half" idx="10"/>
          </p:nvPr>
        </p:nvSpPr>
        <p:spPr/>
        <p:txBody>
          <a:bodyPr/>
          <a:lstStyle/>
          <a:p>
            <a:fld id="{DAB73F96-E14C-4ED1-BA95-CC3B7BD8EDAB}" type="datetimeFigureOut">
              <a:rPr lang="en-US" smtClean="0"/>
              <a:t>4/13/2025</a:t>
            </a:fld>
            <a:endParaRPr lang="en-US" dirty="0"/>
          </a:p>
        </p:txBody>
      </p:sp>
      <p:sp>
        <p:nvSpPr>
          <p:cNvPr id="5" name="Footer Placeholder 4">
            <a:extLst>
              <a:ext uri="{FF2B5EF4-FFF2-40B4-BE49-F238E27FC236}">
                <a16:creationId xmlns:a16="http://schemas.microsoft.com/office/drawing/2014/main" id="{E5A13F89-A41F-F98D-E528-2E6FBEA4E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9874F-0EAC-8F57-97DC-651E4BAB39A1}"/>
              </a:ext>
            </a:extLst>
          </p:cNvPr>
          <p:cNvSpPr>
            <a:spLocks noGrp="1"/>
          </p:cNvSpPr>
          <p:nvPr>
            <p:ph type="sldNum" sz="quarter" idx="12"/>
          </p:nvPr>
        </p:nvSpPr>
        <p:spPr/>
        <p:txBody>
          <a:bodyPr/>
          <a:lstStyle/>
          <a:p>
            <a:fld id="{CE833A7B-DE53-4D0F-A56C-B2EE132CBCB1}" type="slidenum">
              <a:rPr lang="en-US" smtClean="0"/>
              <a:t>‹#›</a:t>
            </a:fld>
            <a:endParaRPr lang="en-US" dirty="0"/>
          </a:p>
        </p:txBody>
      </p:sp>
    </p:spTree>
    <p:extLst>
      <p:ext uri="{BB962C8B-B14F-4D97-AF65-F5344CB8AC3E}">
        <p14:creationId xmlns:p14="http://schemas.microsoft.com/office/powerpoint/2010/main" val="349764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DDD9-F21C-C673-180D-756C662D2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CC3A9-291C-2753-0B71-AC478595C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A7ADD-444D-93F0-ED73-93AC41F38F0E}"/>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5" name="Footer Placeholder 4">
            <a:extLst>
              <a:ext uri="{FF2B5EF4-FFF2-40B4-BE49-F238E27FC236}">
                <a16:creationId xmlns:a16="http://schemas.microsoft.com/office/drawing/2014/main" id="{DB9C3147-B383-0EEF-4E1D-E9C6F2D23C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6C5E65-9FCA-1D5B-B3DC-E9920B5B4C4F}"/>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411516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E1E4-881F-5445-E5BF-B898E22F5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8E1DF-D1B6-8DDF-44E1-DE61E7DEB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22FBB7-4498-7E82-FCBD-80F4685A21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302250-416A-0BC0-F38A-2A264FD8CF34}"/>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6" name="Footer Placeholder 5">
            <a:extLst>
              <a:ext uri="{FF2B5EF4-FFF2-40B4-BE49-F238E27FC236}">
                <a16:creationId xmlns:a16="http://schemas.microsoft.com/office/drawing/2014/main" id="{C1F7B942-A2E3-7151-8641-A1C31353E2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0E4C68-513C-774F-7E88-66773BA11D46}"/>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1879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347E-0824-8B62-EC7E-B18E8FFD13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29E2DE-D977-AEFF-2CEB-D5DC974DD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380C2B-EE13-42AF-6EBA-C73F21996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52F130-2AA6-EC9E-CA30-24D4FCC6B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40697-5A9A-31AA-998B-572242C1F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902D73-042D-9CB3-2B3A-6CB30FDA1F61}"/>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8" name="Footer Placeholder 7">
            <a:extLst>
              <a:ext uri="{FF2B5EF4-FFF2-40B4-BE49-F238E27FC236}">
                <a16:creationId xmlns:a16="http://schemas.microsoft.com/office/drawing/2014/main" id="{8AA2DB09-3600-8252-1695-4D6C70E692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9E0AE0-4A7B-FD0C-2AD0-C1BC781652CC}"/>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11255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BB7A-02D7-1C9C-E8C4-901A6417BC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0AA34-03D9-0D35-C7A0-B14810504A15}"/>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4" name="Footer Placeholder 3">
            <a:extLst>
              <a:ext uri="{FF2B5EF4-FFF2-40B4-BE49-F238E27FC236}">
                <a16:creationId xmlns:a16="http://schemas.microsoft.com/office/drawing/2014/main" id="{8E3B6C80-1F29-4BA3-B27C-9997E3C321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DDD314-8C20-4AB4-DE98-26AB214ACDBA}"/>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43450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7672B-8AF7-21D9-A939-FD1DC89EF2BB}"/>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3" name="Footer Placeholder 2">
            <a:extLst>
              <a:ext uri="{FF2B5EF4-FFF2-40B4-BE49-F238E27FC236}">
                <a16:creationId xmlns:a16="http://schemas.microsoft.com/office/drawing/2014/main" id="{54EB76D8-448C-1C80-72BE-3C09A80675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B77499-80C2-F08E-C73C-BE656D355C70}"/>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270172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EA74-E5A2-0CE0-8B9C-D92E37C38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65A088-2D52-D8D2-F4D4-4F36BEA5E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C347A2-1CEC-CECE-727A-A0580D2BF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2005F-757C-BD01-38F1-DB92FCDA26C8}"/>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6" name="Footer Placeholder 5">
            <a:extLst>
              <a:ext uri="{FF2B5EF4-FFF2-40B4-BE49-F238E27FC236}">
                <a16:creationId xmlns:a16="http://schemas.microsoft.com/office/drawing/2014/main" id="{F5B2038D-5B3F-E4BC-13FD-7A1F4081CD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76827F-A129-4862-D491-7FCDBB633431}"/>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295018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0907-DC48-4874-4556-73777F692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EF368D-B3BB-F76C-0FC4-EB5DABE37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7A46FB8-1C92-AB8A-6B38-4E2A1EA63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83B43C-4941-DD62-CDC2-7E4283300363}"/>
              </a:ext>
            </a:extLst>
          </p:cNvPr>
          <p:cNvSpPr>
            <a:spLocks noGrp="1"/>
          </p:cNvSpPr>
          <p:nvPr>
            <p:ph type="dt" sz="half" idx="10"/>
          </p:nvPr>
        </p:nvSpPr>
        <p:spPr/>
        <p:txBody>
          <a:bodyPr/>
          <a:lstStyle/>
          <a:p>
            <a:fld id="{FFF88054-C294-9F4E-94E4-4D8929C60AA1}" type="datetimeFigureOut">
              <a:rPr lang="en-US" smtClean="0"/>
              <a:t>4/13/2025</a:t>
            </a:fld>
            <a:endParaRPr lang="en-US" dirty="0"/>
          </a:p>
        </p:txBody>
      </p:sp>
      <p:sp>
        <p:nvSpPr>
          <p:cNvPr id="6" name="Footer Placeholder 5">
            <a:extLst>
              <a:ext uri="{FF2B5EF4-FFF2-40B4-BE49-F238E27FC236}">
                <a16:creationId xmlns:a16="http://schemas.microsoft.com/office/drawing/2014/main" id="{8661A3B9-B758-2B89-8495-365B6B709D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FD5F-8536-7B31-4114-E06990629D5E}"/>
              </a:ext>
            </a:extLst>
          </p:cNvPr>
          <p:cNvSpPr>
            <a:spLocks noGrp="1"/>
          </p:cNvSpPr>
          <p:nvPr>
            <p:ph type="sldNum" sz="quarter" idx="12"/>
          </p:nvPr>
        </p:nvSpPr>
        <p:spPr/>
        <p:txBody>
          <a:bodyPr/>
          <a:lstStyle/>
          <a:p>
            <a:fld id="{A961ED1E-6A7D-4C43-A339-0D2A52D85AD7}" type="slidenum">
              <a:rPr lang="en-US" smtClean="0"/>
              <a:t>‹#›</a:t>
            </a:fld>
            <a:endParaRPr lang="en-US" dirty="0"/>
          </a:p>
        </p:txBody>
      </p:sp>
    </p:spTree>
    <p:extLst>
      <p:ext uri="{BB962C8B-B14F-4D97-AF65-F5344CB8AC3E}">
        <p14:creationId xmlns:p14="http://schemas.microsoft.com/office/powerpoint/2010/main" val="57163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05154-C93B-7C2C-3757-537C32F0D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CEEB0B-C833-79BB-62DD-6B4CE84DF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831C4-4BF9-E8C7-1891-8E5753E95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88054-C294-9F4E-94E4-4D8929C60AA1}" type="datetimeFigureOut">
              <a:rPr lang="en-US" smtClean="0"/>
              <a:t>4/13/2025</a:t>
            </a:fld>
            <a:endParaRPr lang="en-US" dirty="0"/>
          </a:p>
        </p:txBody>
      </p:sp>
      <p:sp>
        <p:nvSpPr>
          <p:cNvPr id="5" name="Footer Placeholder 4">
            <a:extLst>
              <a:ext uri="{FF2B5EF4-FFF2-40B4-BE49-F238E27FC236}">
                <a16:creationId xmlns:a16="http://schemas.microsoft.com/office/drawing/2014/main" id="{8D9ED6DB-E00E-E3C5-C009-402F3091B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1608FF-4C29-9692-0F91-48BF786BB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1ED1E-6A7D-4C43-A339-0D2A52D85AD7}" type="slidenum">
              <a:rPr lang="en-US" smtClean="0"/>
              <a:t>‹#›</a:t>
            </a:fld>
            <a:endParaRPr lang="en-US" dirty="0"/>
          </a:p>
        </p:txBody>
      </p:sp>
    </p:spTree>
    <p:extLst>
      <p:ext uri="{BB962C8B-B14F-4D97-AF65-F5344CB8AC3E}">
        <p14:creationId xmlns:p14="http://schemas.microsoft.com/office/powerpoint/2010/main" val="54127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4C1A3D-7C8B-4944-64C4-5AA490D9F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6FC03-0E2F-1BD2-3839-232EE964F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C2D19-04FE-CBE1-8D05-6948F7FDDE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B73F96-E14C-4ED1-BA95-CC3B7BD8EDAB}" type="datetimeFigureOut">
              <a:rPr lang="en-US" smtClean="0"/>
              <a:t>4/13/2025</a:t>
            </a:fld>
            <a:endParaRPr lang="en-US" dirty="0"/>
          </a:p>
        </p:txBody>
      </p:sp>
      <p:sp>
        <p:nvSpPr>
          <p:cNvPr id="5" name="Footer Placeholder 4">
            <a:extLst>
              <a:ext uri="{FF2B5EF4-FFF2-40B4-BE49-F238E27FC236}">
                <a16:creationId xmlns:a16="http://schemas.microsoft.com/office/drawing/2014/main" id="{15D5188A-AF18-F639-4ACF-DC11A6E48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07A2A6E-B3EC-A01F-BC1F-B1F07438C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833A7B-DE53-4D0F-A56C-B2EE132CBCB1}" type="slidenum">
              <a:rPr lang="en-US" smtClean="0"/>
              <a:t>‹#›</a:t>
            </a:fld>
            <a:endParaRPr lang="en-US" dirty="0"/>
          </a:p>
        </p:txBody>
      </p:sp>
    </p:spTree>
    <p:extLst>
      <p:ext uri="{BB962C8B-B14F-4D97-AF65-F5344CB8AC3E}">
        <p14:creationId xmlns:p14="http://schemas.microsoft.com/office/powerpoint/2010/main" val="253109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FC1F6C4-2BE2-6147-438E-62A551A813B2}"/>
              </a:ext>
            </a:extLst>
          </p:cNvPr>
          <p:cNvSpPr>
            <a:spLocks noGrp="1"/>
          </p:cNvSpPr>
          <p:nvPr>
            <p:ph type="ctrTitle"/>
          </p:nvPr>
        </p:nvSpPr>
        <p:spPr>
          <a:xfrm>
            <a:off x="1329766" y="1146412"/>
            <a:ext cx="9014348" cy="2402006"/>
          </a:xfrm>
        </p:spPr>
        <p:txBody>
          <a:bodyPr anchor="b">
            <a:normAutofit/>
          </a:bodyPr>
          <a:lstStyle/>
          <a:p>
            <a:pPr algn="l"/>
            <a:r>
              <a:rPr lang="en-US" sz="4800" dirty="0"/>
              <a:t>Strained Yogurt-Cream After Culturing Study Committee</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Subtitle 4">
            <a:extLst>
              <a:ext uri="{FF2B5EF4-FFF2-40B4-BE49-F238E27FC236}">
                <a16:creationId xmlns:a16="http://schemas.microsoft.com/office/drawing/2014/main" id="{7481B133-2A8F-B9C5-342B-321707524374}"/>
              </a:ext>
            </a:extLst>
          </p:cNvPr>
          <p:cNvSpPr>
            <a:spLocks noGrp="1"/>
          </p:cNvSpPr>
          <p:nvPr>
            <p:ph type="subTitle" idx="1"/>
          </p:nvPr>
        </p:nvSpPr>
        <p:spPr>
          <a:xfrm>
            <a:off x="1329765" y="4892722"/>
            <a:ext cx="6387155" cy="1078173"/>
          </a:xfrm>
        </p:spPr>
        <p:txBody>
          <a:bodyPr anchor="ctr">
            <a:normAutofit/>
          </a:bodyPr>
          <a:lstStyle/>
          <a:p>
            <a:pPr algn="l"/>
            <a:r>
              <a:rPr lang="en-US" dirty="0">
                <a:solidFill>
                  <a:srgbClr val="FFFFFF"/>
                </a:solidFill>
              </a:rPr>
              <a:t>NCIMS 2025</a:t>
            </a:r>
          </a:p>
        </p:txBody>
      </p:sp>
    </p:spTree>
    <p:extLst>
      <p:ext uri="{BB962C8B-B14F-4D97-AF65-F5344CB8AC3E}">
        <p14:creationId xmlns:p14="http://schemas.microsoft.com/office/powerpoint/2010/main" val="162770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1EA6-D65F-1188-09FC-4A8F8F816589}"/>
              </a:ext>
            </a:extLst>
          </p:cNvPr>
          <p:cNvSpPr>
            <a:spLocks noGrp="1"/>
          </p:cNvSpPr>
          <p:nvPr>
            <p:ph type="title"/>
          </p:nvPr>
        </p:nvSpPr>
        <p:spPr/>
        <p:txBody>
          <a:bodyPr/>
          <a:lstStyle/>
          <a:p>
            <a:endParaRPr lang="en-US" dirty="0"/>
          </a:p>
        </p:txBody>
      </p:sp>
      <p:pic>
        <p:nvPicPr>
          <p:cNvPr id="1026" name="Picture 2" descr="Nozzle Separators for Strained Yoghurt, Quark and Fresh Cheeses">
            <a:extLst>
              <a:ext uri="{FF2B5EF4-FFF2-40B4-BE49-F238E27FC236}">
                <a16:creationId xmlns:a16="http://schemas.microsoft.com/office/drawing/2014/main" id="{725DE868-7DCA-4DBC-81E0-54DF03FFFA9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38D87E9A-BBB9-271B-9839-231A5F2E64C7}"/>
              </a:ext>
            </a:extLst>
          </p:cNvPr>
          <p:cNvSpPr txBox="1">
            <a:spLocks/>
          </p:cNvSpPr>
          <p:nvPr/>
        </p:nvSpPr>
        <p:spPr>
          <a:xfrm>
            <a:off x="-112528" y="588433"/>
            <a:ext cx="5899496" cy="72875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b="1" dirty="0"/>
              <a:t>Centrifugal Separation</a:t>
            </a:r>
          </a:p>
        </p:txBody>
      </p:sp>
    </p:spTree>
    <p:extLst>
      <p:ext uri="{BB962C8B-B14F-4D97-AF65-F5344CB8AC3E}">
        <p14:creationId xmlns:p14="http://schemas.microsoft.com/office/powerpoint/2010/main" val="353580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17A1A670-C466-E244-7FE0-655D1B9DEC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55842" y="1675710"/>
            <a:ext cx="4782982" cy="50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809918-B494-39C1-826F-A5C6678C4DE4}"/>
              </a:ext>
            </a:extLst>
          </p:cNvPr>
          <p:cNvSpPr>
            <a:spLocks noGrp="1"/>
          </p:cNvSpPr>
          <p:nvPr>
            <p:ph type="title"/>
          </p:nvPr>
        </p:nvSpPr>
        <p:spPr>
          <a:xfrm>
            <a:off x="474784" y="364958"/>
            <a:ext cx="10515600" cy="1325563"/>
          </a:xfrm>
        </p:spPr>
        <p:txBody>
          <a:bodyPr/>
          <a:lstStyle/>
          <a:p>
            <a:r>
              <a:rPr lang="en-US" b="1" dirty="0"/>
              <a:t>Principle Based on Density</a:t>
            </a:r>
          </a:p>
        </p:txBody>
      </p:sp>
      <p:sp>
        <p:nvSpPr>
          <p:cNvPr id="12592" name="TextBox 12591">
            <a:extLst>
              <a:ext uri="{FF2B5EF4-FFF2-40B4-BE49-F238E27FC236}">
                <a16:creationId xmlns:a16="http://schemas.microsoft.com/office/drawing/2014/main" id="{46B87038-1C83-71AB-32BC-8F033B862DAB}"/>
              </a:ext>
            </a:extLst>
          </p:cNvPr>
          <p:cNvSpPr txBox="1"/>
          <p:nvPr/>
        </p:nvSpPr>
        <p:spPr>
          <a:xfrm>
            <a:off x="9259079" y="2118764"/>
            <a:ext cx="960120" cy="584775"/>
          </a:xfrm>
          <a:prstGeom prst="rect">
            <a:avLst/>
          </a:prstGeom>
          <a:noFill/>
        </p:spPr>
        <p:txBody>
          <a:bodyPr wrap="square" rtlCol="0">
            <a:spAutoFit/>
          </a:bodyPr>
          <a:lstStyle/>
          <a:p>
            <a:pPr algn="ctr"/>
            <a:r>
              <a:rPr lang="en-US" sz="3200" b="1" dirty="0">
                <a:solidFill>
                  <a:srgbClr val="4C93CF"/>
                </a:solidFill>
              </a:rPr>
              <a:t>Milk</a:t>
            </a:r>
          </a:p>
        </p:txBody>
      </p:sp>
      <p:sp>
        <p:nvSpPr>
          <p:cNvPr id="12593" name="TextBox 12592">
            <a:extLst>
              <a:ext uri="{FF2B5EF4-FFF2-40B4-BE49-F238E27FC236}">
                <a16:creationId xmlns:a16="http://schemas.microsoft.com/office/drawing/2014/main" id="{0B365777-E275-3695-FFD8-A6D1A8BBC93A}"/>
              </a:ext>
            </a:extLst>
          </p:cNvPr>
          <p:cNvSpPr txBox="1"/>
          <p:nvPr/>
        </p:nvSpPr>
        <p:spPr>
          <a:xfrm>
            <a:off x="9250732" y="1424234"/>
            <a:ext cx="960120" cy="584775"/>
          </a:xfrm>
          <a:prstGeom prst="rect">
            <a:avLst/>
          </a:prstGeom>
          <a:noFill/>
        </p:spPr>
        <p:txBody>
          <a:bodyPr wrap="square" rtlCol="0">
            <a:spAutoFit/>
          </a:bodyPr>
          <a:lstStyle/>
          <a:p>
            <a:pPr algn="ctr"/>
            <a:r>
              <a:rPr lang="en-US" sz="3200" b="1" dirty="0">
                <a:solidFill>
                  <a:srgbClr val="FFE252"/>
                </a:solidFill>
              </a:rPr>
              <a:t>Fat</a:t>
            </a:r>
          </a:p>
        </p:txBody>
      </p:sp>
      <p:sp>
        <p:nvSpPr>
          <p:cNvPr id="12594" name="TextBox 12593">
            <a:extLst>
              <a:ext uri="{FF2B5EF4-FFF2-40B4-BE49-F238E27FC236}">
                <a16:creationId xmlns:a16="http://schemas.microsoft.com/office/drawing/2014/main" id="{844D5D2F-E839-00E1-0494-ADC594D5B5FA}"/>
              </a:ext>
            </a:extLst>
          </p:cNvPr>
          <p:cNvSpPr txBox="1"/>
          <p:nvPr/>
        </p:nvSpPr>
        <p:spPr>
          <a:xfrm>
            <a:off x="7450018" y="2554836"/>
            <a:ext cx="4736120" cy="584775"/>
          </a:xfrm>
          <a:prstGeom prst="rect">
            <a:avLst/>
          </a:prstGeom>
          <a:noFill/>
        </p:spPr>
        <p:txBody>
          <a:bodyPr wrap="square" rtlCol="0">
            <a:spAutoFit/>
          </a:bodyPr>
          <a:lstStyle/>
          <a:p>
            <a:pPr algn="ctr"/>
            <a:r>
              <a:rPr lang="en-US" sz="3200" b="1" dirty="0"/>
              <a:t>Protein/Dense solids</a:t>
            </a:r>
          </a:p>
        </p:txBody>
      </p:sp>
      <p:cxnSp>
        <p:nvCxnSpPr>
          <p:cNvPr id="12596" name="Straight Connector 12595">
            <a:extLst>
              <a:ext uri="{FF2B5EF4-FFF2-40B4-BE49-F238E27FC236}">
                <a16:creationId xmlns:a16="http://schemas.microsoft.com/office/drawing/2014/main" id="{16382BBB-FAAF-53F2-E8B1-4385E5CFA6FC}"/>
              </a:ext>
            </a:extLst>
          </p:cNvPr>
          <p:cNvCxnSpPr>
            <a:cxnSpLocks/>
          </p:cNvCxnSpPr>
          <p:nvPr/>
        </p:nvCxnSpPr>
        <p:spPr>
          <a:xfrm flipV="1">
            <a:off x="7918939" y="2088019"/>
            <a:ext cx="3798277" cy="48378"/>
          </a:xfrm>
          <a:prstGeom prst="line">
            <a:avLst/>
          </a:prstGeom>
          <a:ln w="571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602" name="Straight Arrow Connector 12601">
            <a:extLst>
              <a:ext uri="{FF2B5EF4-FFF2-40B4-BE49-F238E27FC236}">
                <a16:creationId xmlns:a16="http://schemas.microsoft.com/office/drawing/2014/main" id="{34821E78-F713-290E-8773-F8451B50C5C2}"/>
              </a:ext>
            </a:extLst>
          </p:cNvPr>
          <p:cNvCxnSpPr>
            <a:cxnSpLocks/>
          </p:cNvCxnSpPr>
          <p:nvPr/>
        </p:nvCxnSpPr>
        <p:spPr>
          <a:xfrm flipV="1">
            <a:off x="7814235" y="1424234"/>
            <a:ext cx="0" cy="584775"/>
          </a:xfrm>
          <a:prstGeom prst="straightConnector1">
            <a:avLst/>
          </a:prstGeom>
          <a:ln w="114300">
            <a:solidFill>
              <a:srgbClr val="FFE252"/>
            </a:solidFill>
            <a:tailEnd type="triangle"/>
          </a:ln>
        </p:spPr>
        <p:style>
          <a:lnRef idx="1">
            <a:schemeClr val="accent1"/>
          </a:lnRef>
          <a:fillRef idx="0">
            <a:schemeClr val="accent1"/>
          </a:fillRef>
          <a:effectRef idx="0">
            <a:schemeClr val="accent1"/>
          </a:effectRef>
          <a:fontRef idx="minor">
            <a:schemeClr val="tx1"/>
          </a:fontRef>
        </p:style>
      </p:cxnSp>
      <p:cxnSp>
        <p:nvCxnSpPr>
          <p:cNvPr id="12604" name="Straight Arrow Connector 12603">
            <a:extLst>
              <a:ext uri="{FF2B5EF4-FFF2-40B4-BE49-F238E27FC236}">
                <a16:creationId xmlns:a16="http://schemas.microsoft.com/office/drawing/2014/main" id="{FC336794-18B1-AC08-F4A3-8B72625E3204}"/>
              </a:ext>
            </a:extLst>
          </p:cNvPr>
          <p:cNvCxnSpPr>
            <a:cxnSpLocks/>
          </p:cNvCxnSpPr>
          <p:nvPr/>
        </p:nvCxnSpPr>
        <p:spPr>
          <a:xfrm>
            <a:off x="7814235" y="2375736"/>
            <a:ext cx="24691" cy="763875"/>
          </a:xfrm>
          <a:prstGeom prst="straightConnector1">
            <a:avLst/>
          </a:prstGeom>
          <a:ln w="1143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E947E39-0401-8BA3-D8B3-B4B879BDB00A}"/>
              </a:ext>
            </a:extLst>
          </p:cNvPr>
          <p:cNvSpPr txBox="1"/>
          <p:nvPr/>
        </p:nvSpPr>
        <p:spPr>
          <a:xfrm>
            <a:off x="8189194" y="3968561"/>
            <a:ext cx="377137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b="1" dirty="0"/>
              <a:t>Cream Doesn’t Want to Stay with Protein matrix.</a:t>
            </a:r>
          </a:p>
          <a:p>
            <a:pPr marL="285750" indent="-285750">
              <a:buFont typeface="Arial" panose="020B0604020202020204" pitchFamily="34" charset="0"/>
              <a:buChar char="•"/>
            </a:pPr>
            <a:r>
              <a:rPr lang="en-US" b="1" dirty="0"/>
              <a:t>Cream Wants To Go With Water.</a:t>
            </a:r>
          </a:p>
          <a:p>
            <a:pPr marL="285750" indent="-285750">
              <a:buFont typeface="Arial" panose="020B0604020202020204" pitchFamily="34" charset="0"/>
              <a:buChar char="•"/>
            </a:pPr>
            <a:r>
              <a:rPr lang="en-US" b="1" dirty="0"/>
              <a:t>Loss of cream when added prior to separation.</a:t>
            </a:r>
          </a:p>
          <a:p>
            <a:pPr marL="285750" indent="-285750">
              <a:buFont typeface="Arial" panose="020B0604020202020204" pitchFamily="34" charset="0"/>
              <a:buChar char="•"/>
            </a:pPr>
            <a:r>
              <a:rPr lang="en-US" b="1" dirty="0"/>
              <a:t>Cream leads to clogging of the nozzle separator and thus production stop.</a:t>
            </a:r>
          </a:p>
        </p:txBody>
      </p:sp>
      <p:pic>
        <p:nvPicPr>
          <p:cNvPr id="5" name="Picture 2">
            <a:extLst>
              <a:ext uri="{FF2B5EF4-FFF2-40B4-BE49-F238E27FC236}">
                <a16:creationId xmlns:a16="http://schemas.microsoft.com/office/drawing/2014/main" id="{EBCB098F-09A9-C2CA-9A49-9EBDB27848DF}"/>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93598" y="4136870"/>
            <a:ext cx="2699633" cy="18042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B8DA37-2F62-5646-F401-A0352A7557DB}"/>
              </a:ext>
            </a:extLst>
          </p:cNvPr>
          <p:cNvSpPr txBox="1"/>
          <p:nvPr/>
        </p:nvSpPr>
        <p:spPr>
          <a:xfrm>
            <a:off x="699836" y="2098711"/>
            <a:ext cx="294575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t>Density of Dairy Components</a:t>
            </a:r>
          </a:p>
          <a:p>
            <a:pPr algn="ctr"/>
            <a:endParaRPr lang="en-US" dirty="0"/>
          </a:p>
          <a:p>
            <a:pPr algn="ctr"/>
            <a:r>
              <a:rPr lang="en-US" dirty="0"/>
              <a:t>Fat: 0.8918 g/cm</a:t>
            </a:r>
            <a:r>
              <a:rPr lang="en-US" baseline="30000" dirty="0"/>
              <a:t>3</a:t>
            </a:r>
          </a:p>
          <a:p>
            <a:pPr algn="ctr"/>
            <a:r>
              <a:rPr lang="en-US" dirty="0"/>
              <a:t>Water: 1.0000 g/cm</a:t>
            </a:r>
            <a:r>
              <a:rPr lang="en-US" baseline="30000" dirty="0"/>
              <a:t>3</a:t>
            </a:r>
            <a:endParaRPr lang="en-US" dirty="0"/>
          </a:p>
          <a:p>
            <a:pPr algn="ctr"/>
            <a:r>
              <a:rPr lang="en-US" dirty="0"/>
              <a:t>Casein Protein: 1.0632 g/cm</a:t>
            </a:r>
            <a:r>
              <a:rPr lang="en-US" baseline="30000" dirty="0"/>
              <a:t>3</a:t>
            </a:r>
            <a:endParaRPr lang="en-US" dirty="0"/>
          </a:p>
        </p:txBody>
      </p:sp>
      <p:sp>
        <p:nvSpPr>
          <p:cNvPr id="17" name="TextBox 16">
            <a:extLst>
              <a:ext uri="{FF2B5EF4-FFF2-40B4-BE49-F238E27FC236}">
                <a16:creationId xmlns:a16="http://schemas.microsoft.com/office/drawing/2014/main" id="{007EE080-126B-5E2A-940B-99FF7AC7F93A}"/>
              </a:ext>
            </a:extLst>
          </p:cNvPr>
          <p:cNvSpPr txBox="1"/>
          <p:nvPr/>
        </p:nvSpPr>
        <p:spPr>
          <a:xfrm>
            <a:off x="0" y="5934670"/>
            <a:ext cx="2743700" cy="923330"/>
          </a:xfrm>
          <a:prstGeom prst="rect">
            <a:avLst/>
          </a:prstGeom>
          <a:noFill/>
        </p:spPr>
        <p:txBody>
          <a:bodyPr wrap="none" rtlCol="0">
            <a:spAutoFit/>
          </a:bodyPr>
          <a:lstStyle/>
          <a:p>
            <a:r>
              <a:rPr lang="en-US" dirty="0"/>
              <a:t>Dairy Processing Handbook</a:t>
            </a:r>
          </a:p>
          <a:p>
            <a:r>
              <a:rPr lang="en-US" dirty="0"/>
              <a:t>Tetrapak</a:t>
            </a:r>
          </a:p>
          <a:p>
            <a:r>
              <a:rPr lang="en-US" dirty="0"/>
              <a:t>Fig 6.2.4 &amp; 6.2.19</a:t>
            </a:r>
          </a:p>
        </p:txBody>
      </p:sp>
    </p:spTree>
    <p:extLst>
      <p:ext uri="{BB962C8B-B14F-4D97-AF65-F5344CB8AC3E}">
        <p14:creationId xmlns:p14="http://schemas.microsoft.com/office/powerpoint/2010/main" val="324279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4CB016C-F5F0-3D5C-64B7-E762C27460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4625" y="874509"/>
            <a:ext cx="7102750" cy="56466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E83954-A92B-D011-67BB-E2FFE9D07359}"/>
              </a:ext>
            </a:extLst>
          </p:cNvPr>
          <p:cNvSpPr txBox="1"/>
          <p:nvPr/>
        </p:nvSpPr>
        <p:spPr>
          <a:xfrm>
            <a:off x="0" y="6477111"/>
            <a:ext cx="1031051" cy="369332"/>
          </a:xfrm>
          <a:prstGeom prst="rect">
            <a:avLst/>
          </a:prstGeom>
          <a:noFill/>
        </p:spPr>
        <p:txBody>
          <a:bodyPr wrap="none" rtlCol="0">
            <a:spAutoFit/>
          </a:bodyPr>
          <a:lstStyle/>
          <a:p>
            <a:r>
              <a:rPr lang="en-US" dirty="0"/>
              <a:t>Fig 11.23</a:t>
            </a:r>
          </a:p>
        </p:txBody>
      </p:sp>
      <p:sp>
        <p:nvSpPr>
          <p:cNvPr id="3" name="TextBox 2">
            <a:extLst>
              <a:ext uri="{FF2B5EF4-FFF2-40B4-BE49-F238E27FC236}">
                <a16:creationId xmlns:a16="http://schemas.microsoft.com/office/drawing/2014/main" id="{560CF87F-D940-1E42-FF61-38379B6032EA}"/>
              </a:ext>
            </a:extLst>
          </p:cNvPr>
          <p:cNvSpPr txBox="1"/>
          <p:nvPr/>
        </p:nvSpPr>
        <p:spPr>
          <a:xfrm>
            <a:off x="9308123" y="6107779"/>
            <a:ext cx="2743700" cy="369332"/>
          </a:xfrm>
          <a:prstGeom prst="rect">
            <a:avLst/>
          </a:prstGeom>
          <a:noFill/>
        </p:spPr>
        <p:txBody>
          <a:bodyPr wrap="none" rtlCol="0">
            <a:spAutoFit/>
          </a:bodyPr>
          <a:lstStyle/>
          <a:p>
            <a:r>
              <a:rPr lang="en-US" dirty="0"/>
              <a:t>Dairy Processing Handbook</a:t>
            </a:r>
          </a:p>
        </p:txBody>
      </p:sp>
      <p:sp>
        <p:nvSpPr>
          <p:cNvPr id="7" name="TextBox 6">
            <a:extLst>
              <a:ext uri="{FF2B5EF4-FFF2-40B4-BE49-F238E27FC236}">
                <a16:creationId xmlns:a16="http://schemas.microsoft.com/office/drawing/2014/main" id="{51C51D90-2DFB-A27E-01D9-2E2FF3563905}"/>
              </a:ext>
            </a:extLst>
          </p:cNvPr>
          <p:cNvSpPr txBox="1"/>
          <p:nvPr/>
        </p:nvSpPr>
        <p:spPr>
          <a:xfrm>
            <a:off x="9296400" y="6336490"/>
            <a:ext cx="990143" cy="369332"/>
          </a:xfrm>
          <a:prstGeom prst="rect">
            <a:avLst/>
          </a:prstGeom>
          <a:noFill/>
        </p:spPr>
        <p:txBody>
          <a:bodyPr wrap="none" rtlCol="0">
            <a:spAutoFit/>
          </a:bodyPr>
          <a:lstStyle/>
          <a:p>
            <a:r>
              <a:rPr lang="en-US" dirty="0"/>
              <a:t>Tetrapak</a:t>
            </a:r>
          </a:p>
        </p:txBody>
      </p:sp>
      <p:sp>
        <p:nvSpPr>
          <p:cNvPr id="8" name="TextBox 7">
            <a:extLst>
              <a:ext uri="{FF2B5EF4-FFF2-40B4-BE49-F238E27FC236}">
                <a16:creationId xmlns:a16="http://schemas.microsoft.com/office/drawing/2014/main" id="{603AF738-60BF-D8AC-CA3D-DA1315297F10}"/>
              </a:ext>
            </a:extLst>
          </p:cNvPr>
          <p:cNvSpPr txBox="1"/>
          <p:nvPr/>
        </p:nvSpPr>
        <p:spPr>
          <a:xfrm>
            <a:off x="1459273" y="198343"/>
            <a:ext cx="9273454" cy="523220"/>
          </a:xfrm>
          <a:prstGeom prst="rect">
            <a:avLst/>
          </a:prstGeom>
          <a:noFill/>
        </p:spPr>
        <p:txBody>
          <a:bodyPr wrap="square" rtlCol="0">
            <a:spAutoFit/>
          </a:bodyPr>
          <a:lstStyle/>
          <a:p>
            <a:pPr algn="ctr"/>
            <a:r>
              <a:rPr lang="en-US" sz="2800" b="1" dirty="0"/>
              <a:t>Concentration of Yogurt by centrifugal separator</a:t>
            </a:r>
          </a:p>
        </p:txBody>
      </p:sp>
      <p:sp>
        <p:nvSpPr>
          <p:cNvPr id="9" name="TextBox 8">
            <a:extLst>
              <a:ext uri="{FF2B5EF4-FFF2-40B4-BE49-F238E27FC236}">
                <a16:creationId xmlns:a16="http://schemas.microsoft.com/office/drawing/2014/main" id="{B3C59DB7-D266-5DE8-986C-F62C3ED0FB1D}"/>
              </a:ext>
            </a:extLst>
          </p:cNvPr>
          <p:cNvSpPr txBox="1"/>
          <p:nvPr/>
        </p:nvSpPr>
        <p:spPr>
          <a:xfrm>
            <a:off x="8835757" y="874509"/>
            <a:ext cx="2901571" cy="1754326"/>
          </a:xfrm>
          <a:prstGeom prst="rect">
            <a:avLst/>
          </a:prstGeom>
          <a:noFill/>
        </p:spPr>
        <p:txBody>
          <a:bodyPr wrap="square" rtlCol="0">
            <a:spAutoFit/>
          </a:bodyPr>
          <a:lstStyle/>
          <a:p>
            <a:r>
              <a:rPr lang="en-US" dirty="0"/>
              <a:t>This process flow has been used by many manufactures of Greek yogurt for decades to produce Greek yogurt US consumers are accustomed to.</a:t>
            </a:r>
          </a:p>
        </p:txBody>
      </p:sp>
    </p:spTree>
    <p:extLst>
      <p:ext uri="{BB962C8B-B14F-4D97-AF65-F5344CB8AC3E}">
        <p14:creationId xmlns:p14="http://schemas.microsoft.com/office/powerpoint/2010/main" val="129577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mbrane filtration unit for yoghurt">
            <a:extLst>
              <a:ext uri="{FF2B5EF4-FFF2-40B4-BE49-F238E27FC236}">
                <a16:creationId xmlns:a16="http://schemas.microsoft.com/office/drawing/2014/main" id="{C8933C3D-8DAB-76D4-5848-87CBD02570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4031" y="1178328"/>
            <a:ext cx="9794240" cy="55092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8D97A82E-5D8B-5E56-BF6D-829C0BE501C3}"/>
              </a:ext>
            </a:extLst>
          </p:cNvPr>
          <p:cNvSpPr txBox="1">
            <a:spLocks/>
          </p:cNvSpPr>
          <p:nvPr/>
        </p:nvSpPr>
        <p:spPr>
          <a:xfrm>
            <a:off x="1001684" y="170412"/>
            <a:ext cx="10178934" cy="13287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b="1" dirty="0"/>
              <a:t>Membrane Filtration</a:t>
            </a:r>
          </a:p>
        </p:txBody>
      </p:sp>
    </p:spTree>
    <p:extLst>
      <p:ext uri="{BB962C8B-B14F-4D97-AF65-F5344CB8AC3E}">
        <p14:creationId xmlns:p14="http://schemas.microsoft.com/office/powerpoint/2010/main" val="355621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57603-C277-509F-EB53-288D5DE0E12A}"/>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FCB48084-16AD-0DC0-3C3C-04908090EF27}"/>
              </a:ext>
            </a:extLst>
          </p:cNvPr>
          <p:cNvPicPr>
            <a:picLocks noChangeAspect="1"/>
          </p:cNvPicPr>
          <p:nvPr/>
        </p:nvPicPr>
        <p:blipFill>
          <a:blip r:embed="rId2"/>
          <a:stretch>
            <a:fillRect/>
          </a:stretch>
        </p:blipFill>
        <p:spPr>
          <a:xfrm>
            <a:off x="3032582" y="1424024"/>
            <a:ext cx="6126835" cy="2699359"/>
          </a:xfrm>
          <a:prstGeom prst="rect">
            <a:avLst/>
          </a:prstGeom>
        </p:spPr>
      </p:pic>
      <p:sp>
        <p:nvSpPr>
          <p:cNvPr id="4" name="Title 1">
            <a:extLst>
              <a:ext uri="{FF2B5EF4-FFF2-40B4-BE49-F238E27FC236}">
                <a16:creationId xmlns:a16="http://schemas.microsoft.com/office/drawing/2014/main" id="{F7E981F4-A5CA-9705-C044-DC2494A3BF9F}"/>
              </a:ext>
            </a:extLst>
          </p:cNvPr>
          <p:cNvSpPr txBox="1">
            <a:spLocks/>
          </p:cNvSpPr>
          <p:nvPr/>
        </p:nvSpPr>
        <p:spPr>
          <a:xfrm>
            <a:off x="399787" y="1013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Principle: Based on Particle Size</a:t>
            </a:r>
          </a:p>
        </p:txBody>
      </p:sp>
      <p:sp>
        <p:nvSpPr>
          <p:cNvPr id="5" name="TextBox 4">
            <a:extLst>
              <a:ext uri="{FF2B5EF4-FFF2-40B4-BE49-F238E27FC236}">
                <a16:creationId xmlns:a16="http://schemas.microsoft.com/office/drawing/2014/main" id="{762B370C-E9A7-CC9B-EA7F-2C43193AAF01}"/>
              </a:ext>
            </a:extLst>
          </p:cNvPr>
          <p:cNvSpPr txBox="1"/>
          <p:nvPr/>
        </p:nvSpPr>
        <p:spPr>
          <a:xfrm>
            <a:off x="45533" y="6211669"/>
            <a:ext cx="1890133" cy="646331"/>
          </a:xfrm>
          <a:prstGeom prst="rect">
            <a:avLst/>
          </a:prstGeom>
          <a:noFill/>
        </p:spPr>
        <p:txBody>
          <a:bodyPr wrap="none" rtlCol="0">
            <a:spAutoFit/>
          </a:bodyPr>
          <a:lstStyle/>
          <a:p>
            <a:r>
              <a:rPr lang="en-US" sz="1200" dirty="0"/>
              <a:t>Dairy Processing Handbook</a:t>
            </a:r>
          </a:p>
          <a:p>
            <a:r>
              <a:rPr lang="en-US" sz="1200" dirty="0"/>
              <a:t>Tetrapak</a:t>
            </a:r>
          </a:p>
          <a:p>
            <a:r>
              <a:rPr lang="en-US" sz="1200" dirty="0"/>
              <a:t>Fig 6.4.1 &amp; 6.4.2 Modified</a:t>
            </a:r>
          </a:p>
        </p:txBody>
      </p:sp>
      <p:cxnSp>
        <p:nvCxnSpPr>
          <p:cNvPr id="6" name="Straight Connector 5">
            <a:extLst>
              <a:ext uri="{FF2B5EF4-FFF2-40B4-BE49-F238E27FC236}">
                <a16:creationId xmlns:a16="http://schemas.microsoft.com/office/drawing/2014/main" id="{499DE64E-AA72-A3EB-15FE-7D66C40C303C}"/>
              </a:ext>
            </a:extLst>
          </p:cNvPr>
          <p:cNvCxnSpPr>
            <a:cxnSpLocks/>
          </p:cNvCxnSpPr>
          <p:nvPr/>
        </p:nvCxnSpPr>
        <p:spPr>
          <a:xfrm>
            <a:off x="5290403" y="1365902"/>
            <a:ext cx="0" cy="2960534"/>
          </a:xfrm>
          <a:prstGeom prst="line">
            <a:avLst/>
          </a:prstGeom>
          <a:ln w="1143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1EE74F-198D-EE51-4B2F-C06955F410F8}"/>
              </a:ext>
            </a:extLst>
          </p:cNvPr>
          <p:cNvSpPr txBox="1"/>
          <p:nvPr/>
        </p:nvSpPr>
        <p:spPr>
          <a:xfrm>
            <a:off x="45533" y="3360603"/>
            <a:ext cx="1758714" cy="584775"/>
          </a:xfrm>
          <a:prstGeom prst="rect">
            <a:avLst/>
          </a:prstGeom>
          <a:noFill/>
        </p:spPr>
        <p:txBody>
          <a:bodyPr wrap="square" rtlCol="0">
            <a:spAutoFit/>
          </a:bodyPr>
          <a:lstStyle/>
          <a:p>
            <a:pPr algn="ctr"/>
            <a:r>
              <a:rPr lang="en-US" sz="3200" b="1" dirty="0">
                <a:solidFill>
                  <a:srgbClr val="A0D7C7"/>
                </a:solidFill>
              </a:rPr>
              <a:t>Water</a:t>
            </a:r>
          </a:p>
        </p:txBody>
      </p:sp>
      <p:sp>
        <p:nvSpPr>
          <p:cNvPr id="3" name="TextBox 2">
            <a:extLst>
              <a:ext uri="{FF2B5EF4-FFF2-40B4-BE49-F238E27FC236}">
                <a16:creationId xmlns:a16="http://schemas.microsoft.com/office/drawing/2014/main" id="{3AA53A6B-9C6D-E278-BA5F-8ADBA5DB5684}"/>
              </a:ext>
            </a:extLst>
          </p:cNvPr>
          <p:cNvSpPr txBox="1"/>
          <p:nvPr/>
        </p:nvSpPr>
        <p:spPr>
          <a:xfrm>
            <a:off x="10389957" y="2164877"/>
            <a:ext cx="960120" cy="584775"/>
          </a:xfrm>
          <a:prstGeom prst="rect">
            <a:avLst/>
          </a:prstGeom>
          <a:noFill/>
        </p:spPr>
        <p:txBody>
          <a:bodyPr wrap="square" rtlCol="0">
            <a:spAutoFit/>
          </a:bodyPr>
          <a:lstStyle/>
          <a:p>
            <a:pPr algn="ctr"/>
            <a:r>
              <a:rPr lang="en-US" sz="3200" b="1" dirty="0">
                <a:solidFill>
                  <a:srgbClr val="FFE252"/>
                </a:solidFill>
              </a:rPr>
              <a:t>Fat</a:t>
            </a:r>
          </a:p>
        </p:txBody>
      </p:sp>
      <p:cxnSp>
        <p:nvCxnSpPr>
          <p:cNvPr id="8" name="Straight Arrow Connector 7">
            <a:extLst>
              <a:ext uri="{FF2B5EF4-FFF2-40B4-BE49-F238E27FC236}">
                <a16:creationId xmlns:a16="http://schemas.microsoft.com/office/drawing/2014/main" id="{7DFC9954-3D32-AA64-9606-B07A036AF976}"/>
              </a:ext>
            </a:extLst>
          </p:cNvPr>
          <p:cNvCxnSpPr>
            <a:cxnSpLocks/>
            <a:endCxn id="3" idx="1"/>
          </p:cNvCxnSpPr>
          <p:nvPr/>
        </p:nvCxnSpPr>
        <p:spPr>
          <a:xfrm>
            <a:off x="7800501" y="2443673"/>
            <a:ext cx="2589456" cy="13592"/>
          </a:xfrm>
          <a:prstGeom prst="straightConnector1">
            <a:avLst/>
          </a:prstGeom>
          <a:ln w="114300">
            <a:solidFill>
              <a:srgbClr val="FFE25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7F8A449-F6EE-6757-09AA-313D785C6BD2}"/>
              </a:ext>
            </a:extLst>
          </p:cNvPr>
          <p:cNvCxnSpPr>
            <a:cxnSpLocks/>
          </p:cNvCxnSpPr>
          <p:nvPr/>
        </p:nvCxnSpPr>
        <p:spPr>
          <a:xfrm>
            <a:off x="7038247" y="2846169"/>
            <a:ext cx="3351710" cy="0"/>
          </a:xfrm>
          <a:prstGeom prst="straightConnector1">
            <a:avLst/>
          </a:prstGeom>
          <a:ln w="1143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53FFD32-2C36-28A2-BDE7-B091205E7041}"/>
              </a:ext>
            </a:extLst>
          </p:cNvPr>
          <p:cNvSpPr txBox="1"/>
          <p:nvPr/>
        </p:nvSpPr>
        <p:spPr>
          <a:xfrm>
            <a:off x="10028686" y="2617124"/>
            <a:ext cx="2163314" cy="584775"/>
          </a:xfrm>
          <a:prstGeom prst="rect">
            <a:avLst/>
          </a:prstGeom>
          <a:noFill/>
        </p:spPr>
        <p:txBody>
          <a:bodyPr wrap="square" rtlCol="0">
            <a:spAutoFit/>
          </a:bodyPr>
          <a:lstStyle/>
          <a:p>
            <a:pPr algn="ctr"/>
            <a:r>
              <a:rPr lang="en-US" sz="3200" b="1" dirty="0"/>
              <a:t>Protein</a:t>
            </a:r>
          </a:p>
        </p:txBody>
      </p:sp>
      <p:cxnSp>
        <p:nvCxnSpPr>
          <p:cNvPr id="15" name="Straight Arrow Connector 14">
            <a:extLst>
              <a:ext uri="{FF2B5EF4-FFF2-40B4-BE49-F238E27FC236}">
                <a16:creationId xmlns:a16="http://schemas.microsoft.com/office/drawing/2014/main" id="{8CA7723F-7815-AD16-0D6C-E8DCE8518E4B}"/>
              </a:ext>
            </a:extLst>
          </p:cNvPr>
          <p:cNvCxnSpPr>
            <a:cxnSpLocks/>
          </p:cNvCxnSpPr>
          <p:nvPr/>
        </p:nvCxnSpPr>
        <p:spPr>
          <a:xfrm flipH="1">
            <a:off x="1330867" y="3985600"/>
            <a:ext cx="1349603" cy="0"/>
          </a:xfrm>
          <a:prstGeom prst="straightConnector1">
            <a:avLst/>
          </a:prstGeom>
          <a:ln w="114300">
            <a:solidFill>
              <a:srgbClr val="A0D7C7"/>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C7BEF945-287F-A790-E581-CF06CAF7F3E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32584" y="4375203"/>
            <a:ext cx="6126833" cy="229086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Elbow Connector 26">
            <a:extLst>
              <a:ext uri="{FF2B5EF4-FFF2-40B4-BE49-F238E27FC236}">
                <a16:creationId xmlns:a16="http://schemas.microsoft.com/office/drawing/2014/main" id="{5E64C204-956B-8899-FE7A-DB9E6C5FCB18}"/>
              </a:ext>
            </a:extLst>
          </p:cNvPr>
          <p:cNvCxnSpPr>
            <a:stCxn id="20" idx="2"/>
          </p:cNvCxnSpPr>
          <p:nvPr/>
        </p:nvCxnSpPr>
        <p:spPr>
          <a:xfrm rot="5400000" flipH="1">
            <a:off x="2846019" y="3416084"/>
            <a:ext cx="2339629" cy="4160335"/>
          </a:xfrm>
          <a:prstGeom prst="bentConnector4">
            <a:avLst>
              <a:gd name="adj1" fmla="val 553"/>
              <a:gd name="adj2" fmla="val 84743"/>
            </a:avLst>
          </a:prstGeom>
          <a:ln w="76200">
            <a:solidFill>
              <a:srgbClr val="A0D7C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C1A7216D-5C44-EEF5-C802-750D8C626838}"/>
              </a:ext>
            </a:extLst>
          </p:cNvPr>
          <p:cNvCxnSpPr>
            <a:cxnSpLocks/>
          </p:cNvCxnSpPr>
          <p:nvPr/>
        </p:nvCxnSpPr>
        <p:spPr>
          <a:xfrm flipV="1">
            <a:off x="8783342" y="3456762"/>
            <a:ext cx="2132045" cy="1805351"/>
          </a:xfrm>
          <a:prstGeom prst="bentConnector3">
            <a:avLst>
              <a:gd name="adj1" fmla="val 50000"/>
            </a:avLst>
          </a:prstGeom>
          <a:ln w="76200">
            <a:solidFill>
              <a:srgbClr val="007EC5"/>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9E34C6D-4D15-4113-07E9-45CDB2F908D9}"/>
              </a:ext>
            </a:extLst>
          </p:cNvPr>
          <p:cNvSpPr txBox="1"/>
          <p:nvPr/>
        </p:nvSpPr>
        <p:spPr>
          <a:xfrm>
            <a:off x="10028686" y="3652990"/>
            <a:ext cx="1971131"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b="1" dirty="0"/>
              <a:t>Cream readily goes with protein.</a:t>
            </a:r>
          </a:p>
          <a:p>
            <a:pPr marL="285750" indent="-285750">
              <a:buFont typeface="Arial" panose="020B0604020202020204" pitchFamily="34" charset="0"/>
              <a:buChar char="•"/>
            </a:pPr>
            <a:r>
              <a:rPr lang="en-US" b="1" dirty="0"/>
              <a:t>Water/Whey readily removed.</a:t>
            </a:r>
          </a:p>
          <a:p>
            <a:pPr marL="285750" indent="-285750">
              <a:buFont typeface="Arial" panose="020B0604020202020204" pitchFamily="34" charset="0"/>
              <a:buChar char="•"/>
            </a:pPr>
            <a:r>
              <a:rPr lang="en-US" b="1" dirty="0"/>
              <a:t>Cream does foul the membrane so run times can be shorter</a:t>
            </a:r>
          </a:p>
        </p:txBody>
      </p:sp>
    </p:spTree>
    <p:extLst>
      <p:ext uri="{BB962C8B-B14F-4D97-AF65-F5344CB8AC3E}">
        <p14:creationId xmlns:p14="http://schemas.microsoft.com/office/powerpoint/2010/main" val="390102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FD768-F789-2E0E-9B27-9048F447324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35818EB-E4B9-2E92-C1F6-188F4A5BC9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4625" y="874509"/>
            <a:ext cx="7102750" cy="56466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2AE992-0E13-1AD6-8E0B-86B9985A4BE5}"/>
              </a:ext>
            </a:extLst>
          </p:cNvPr>
          <p:cNvSpPr txBox="1"/>
          <p:nvPr/>
        </p:nvSpPr>
        <p:spPr>
          <a:xfrm>
            <a:off x="0" y="6477111"/>
            <a:ext cx="1938351" cy="369332"/>
          </a:xfrm>
          <a:prstGeom prst="rect">
            <a:avLst/>
          </a:prstGeom>
          <a:noFill/>
        </p:spPr>
        <p:txBody>
          <a:bodyPr wrap="none" rtlCol="0">
            <a:spAutoFit/>
          </a:bodyPr>
          <a:lstStyle/>
          <a:p>
            <a:r>
              <a:rPr lang="en-US" dirty="0"/>
              <a:t>Fig 11.23 Modified</a:t>
            </a:r>
          </a:p>
        </p:txBody>
      </p:sp>
      <p:sp>
        <p:nvSpPr>
          <p:cNvPr id="3" name="TextBox 2">
            <a:extLst>
              <a:ext uri="{FF2B5EF4-FFF2-40B4-BE49-F238E27FC236}">
                <a16:creationId xmlns:a16="http://schemas.microsoft.com/office/drawing/2014/main" id="{FDC39E40-9E92-3A6A-D477-E52443488284}"/>
              </a:ext>
            </a:extLst>
          </p:cNvPr>
          <p:cNvSpPr txBox="1"/>
          <p:nvPr/>
        </p:nvSpPr>
        <p:spPr>
          <a:xfrm>
            <a:off x="9308123" y="6107779"/>
            <a:ext cx="2743700" cy="369332"/>
          </a:xfrm>
          <a:prstGeom prst="rect">
            <a:avLst/>
          </a:prstGeom>
          <a:noFill/>
        </p:spPr>
        <p:txBody>
          <a:bodyPr wrap="none" rtlCol="0">
            <a:spAutoFit/>
          </a:bodyPr>
          <a:lstStyle/>
          <a:p>
            <a:r>
              <a:rPr lang="en-US" dirty="0"/>
              <a:t>Dairy Processing Handbook</a:t>
            </a:r>
          </a:p>
        </p:txBody>
      </p:sp>
      <p:sp>
        <p:nvSpPr>
          <p:cNvPr id="7" name="TextBox 6">
            <a:extLst>
              <a:ext uri="{FF2B5EF4-FFF2-40B4-BE49-F238E27FC236}">
                <a16:creationId xmlns:a16="http://schemas.microsoft.com/office/drawing/2014/main" id="{CAA76FBD-739D-9763-4EC0-9C5CC905AFE5}"/>
              </a:ext>
            </a:extLst>
          </p:cNvPr>
          <p:cNvSpPr txBox="1"/>
          <p:nvPr/>
        </p:nvSpPr>
        <p:spPr>
          <a:xfrm>
            <a:off x="9296400" y="6336490"/>
            <a:ext cx="990143" cy="369332"/>
          </a:xfrm>
          <a:prstGeom prst="rect">
            <a:avLst/>
          </a:prstGeom>
          <a:noFill/>
        </p:spPr>
        <p:txBody>
          <a:bodyPr wrap="none" rtlCol="0">
            <a:spAutoFit/>
          </a:bodyPr>
          <a:lstStyle/>
          <a:p>
            <a:r>
              <a:rPr lang="en-US" dirty="0"/>
              <a:t>Tetrapak</a:t>
            </a:r>
          </a:p>
        </p:txBody>
      </p:sp>
      <p:sp>
        <p:nvSpPr>
          <p:cNvPr id="8" name="TextBox 7">
            <a:extLst>
              <a:ext uri="{FF2B5EF4-FFF2-40B4-BE49-F238E27FC236}">
                <a16:creationId xmlns:a16="http://schemas.microsoft.com/office/drawing/2014/main" id="{BDCFCBCD-37EB-A339-790C-E546EC08A5E6}"/>
              </a:ext>
            </a:extLst>
          </p:cNvPr>
          <p:cNvSpPr txBox="1"/>
          <p:nvPr/>
        </p:nvSpPr>
        <p:spPr>
          <a:xfrm>
            <a:off x="1459273" y="198343"/>
            <a:ext cx="9273454" cy="523220"/>
          </a:xfrm>
          <a:prstGeom prst="rect">
            <a:avLst/>
          </a:prstGeom>
          <a:noFill/>
        </p:spPr>
        <p:txBody>
          <a:bodyPr wrap="square" rtlCol="0">
            <a:spAutoFit/>
          </a:bodyPr>
          <a:lstStyle/>
          <a:p>
            <a:pPr algn="ctr"/>
            <a:r>
              <a:rPr lang="en-US" sz="2800" b="1" dirty="0"/>
              <a:t>Membrane Filtration Allows For Multiple Setups</a:t>
            </a:r>
          </a:p>
        </p:txBody>
      </p:sp>
      <p:grpSp>
        <p:nvGrpSpPr>
          <p:cNvPr id="10" name="Group 9">
            <a:extLst>
              <a:ext uri="{FF2B5EF4-FFF2-40B4-BE49-F238E27FC236}">
                <a16:creationId xmlns:a16="http://schemas.microsoft.com/office/drawing/2014/main" id="{E8B16D40-8658-4F28-AD02-450482B40046}"/>
              </a:ext>
            </a:extLst>
          </p:cNvPr>
          <p:cNvGrpSpPr/>
          <p:nvPr/>
        </p:nvGrpSpPr>
        <p:grpSpPr>
          <a:xfrm>
            <a:off x="6912024" y="3020153"/>
            <a:ext cx="1863624" cy="1566136"/>
            <a:chOff x="6912024" y="3020153"/>
            <a:chExt cx="1863624" cy="1566136"/>
          </a:xfrm>
        </p:grpSpPr>
        <p:sp>
          <p:nvSpPr>
            <p:cNvPr id="4" name="Rectangle 3">
              <a:extLst>
                <a:ext uri="{FF2B5EF4-FFF2-40B4-BE49-F238E27FC236}">
                  <a16:creationId xmlns:a16="http://schemas.microsoft.com/office/drawing/2014/main" id="{A20B1429-7B73-82B3-177B-0084257B0855}"/>
                </a:ext>
              </a:extLst>
            </p:cNvPr>
            <p:cNvSpPr/>
            <p:nvPr/>
          </p:nvSpPr>
          <p:spPr>
            <a:xfrm>
              <a:off x="6972299" y="3020153"/>
              <a:ext cx="1743075" cy="15661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0" name="Picture 2">
              <a:extLst>
                <a:ext uri="{FF2B5EF4-FFF2-40B4-BE49-F238E27FC236}">
                  <a16:creationId xmlns:a16="http://schemas.microsoft.com/office/drawing/2014/main" id="{A19451EE-2087-B99C-611A-0E17A43BA6D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12024" y="3125541"/>
              <a:ext cx="1863624" cy="1355359"/>
            </a:xfrm>
            <a:prstGeom prst="rect">
              <a:avLst/>
            </a:prstGeom>
            <a:solidFill>
              <a:schemeClr val="bg1"/>
            </a:solidFill>
          </p:spPr>
        </p:pic>
      </p:grpSp>
      <p:pic>
        <p:nvPicPr>
          <p:cNvPr id="5" name="Picture 2">
            <a:extLst>
              <a:ext uri="{FF2B5EF4-FFF2-40B4-BE49-F238E27FC236}">
                <a16:creationId xmlns:a16="http://schemas.microsoft.com/office/drawing/2014/main" id="{0ED77E10-A8A1-9F15-5C42-5607B22AEA5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22705" y="721563"/>
            <a:ext cx="1524000" cy="1241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0BC984-F99B-FC31-C3AB-2CFB3C35A19F}"/>
              </a:ext>
            </a:extLst>
          </p:cNvPr>
          <p:cNvSpPr/>
          <p:nvPr/>
        </p:nvSpPr>
        <p:spPr>
          <a:xfrm>
            <a:off x="3810000" y="4815840"/>
            <a:ext cx="1524000" cy="12919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26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742E-A0D5-9201-359D-23A0B608C0E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D71360-38FE-39E0-0575-3D9FD9E7316A}"/>
              </a:ext>
            </a:extLst>
          </p:cNvPr>
          <p:cNvSpPr txBox="1"/>
          <p:nvPr/>
        </p:nvSpPr>
        <p:spPr>
          <a:xfrm>
            <a:off x="9920717" y="6123543"/>
            <a:ext cx="2176814" cy="738664"/>
          </a:xfrm>
          <a:prstGeom prst="rect">
            <a:avLst/>
          </a:prstGeom>
          <a:noFill/>
        </p:spPr>
        <p:txBody>
          <a:bodyPr wrap="none" rtlCol="0">
            <a:spAutoFit/>
          </a:bodyPr>
          <a:lstStyle/>
          <a:p>
            <a:pPr algn="r"/>
            <a:r>
              <a:rPr lang="en-US" sz="1400" dirty="0"/>
              <a:t>Dairy Processing Handbook</a:t>
            </a:r>
          </a:p>
          <a:p>
            <a:pPr algn="r"/>
            <a:r>
              <a:rPr lang="en-US" sz="1400" dirty="0"/>
              <a:t>Tetrapak</a:t>
            </a:r>
          </a:p>
          <a:p>
            <a:pPr algn="r"/>
            <a:r>
              <a:rPr lang="en-US" sz="1400" dirty="0"/>
              <a:t>Fig 11.12 modified</a:t>
            </a:r>
          </a:p>
        </p:txBody>
      </p:sp>
      <p:sp>
        <p:nvSpPr>
          <p:cNvPr id="10" name="Title 1">
            <a:extLst>
              <a:ext uri="{FF2B5EF4-FFF2-40B4-BE49-F238E27FC236}">
                <a16:creationId xmlns:a16="http://schemas.microsoft.com/office/drawing/2014/main" id="{9C9F0095-F6BD-BDB4-A626-B2540278F621}"/>
              </a:ext>
            </a:extLst>
          </p:cNvPr>
          <p:cNvSpPr>
            <a:spLocks noGrp="1"/>
          </p:cNvSpPr>
          <p:nvPr>
            <p:ph type="title"/>
          </p:nvPr>
        </p:nvSpPr>
        <p:spPr>
          <a:xfrm>
            <a:off x="838200" y="365125"/>
            <a:ext cx="10515600" cy="1325563"/>
          </a:xfrm>
        </p:spPr>
        <p:txBody>
          <a:bodyPr/>
          <a:lstStyle/>
          <a:p>
            <a:r>
              <a:rPr lang="en-US" dirty="0"/>
              <a:t>Strained Yogurt Points Production</a:t>
            </a:r>
          </a:p>
        </p:txBody>
      </p:sp>
      <p:sp>
        <p:nvSpPr>
          <p:cNvPr id="3" name="TextBox 2">
            <a:extLst>
              <a:ext uri="{FF2B5EF4-FFF2-40B4-BE49-F238E27FC236}">
                <a16:creationId xmlns:a16="http://schemas.microsoft.com/office/drawing/2014/main" id="{BE7CEC66-A346-B939-5246-B1E8DD09ADC0}"/>
              </a:ext>
            </a:extLst>
          </p:cNvPr>
          <p:cNvSpPr txBox="1"/>
          <p:nvPr/>
        </p:nvSpPr>
        <p:spPr>
          <a:xfrm>
            <a:off x="3516923" y="5756057"/>
            <a:ext cx="6096000" cy="646331"/>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All Greek/strained yogurts meet the requirement of pH 4.6 within 24 hours of packaging.</a:t>
            </a:r>
          </a:p>
        </p:txBody>
      </p:sp>
      <p:sp>
        <p:nvSpPr>
          <p:cNvPr id="11" name="TextBox 10">
            <a:extLst>
              <a:ext uri="{FF2B5EF4-FFF2-40B4-BE49-F238E27FC236}">
                <a16:creationId xmlns:a16="http://schemas.microsoft.com/office/drawing/2014/main" id="{58A12B42-BFEB-58D7-68D2-C79F08C52979}"/>
              </a:ext>
            </a:extLst>
          </p:cNvPr>
          <p:cNvSpPr txBox="1"/>
          <p:nvPr/>
        </p:nvSpPr>
        <p:spPr>
          <a:xfrm>
            <a:off x="7236655" y="2099598"/>
            <a:ext cx="4752535" cy="1200329"/>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Separate addition of pasteurized dairy ingredients within the same facility is not an uncommon practice in modern dairy foods production (Milk for culture propagation)</a:t>
            </a:r>
          </a:p>
        </p:txBody>
      </p:sp>
      <p:pic>
        <p:nvPicPr>
          <p:cNvPr id="13" name="Picture 12">
            <a:extLst>
              <a:ext uri="{FF2B5EF4-FFF2-40B4-BE49-F238E27FC236}">
                <a16:creationId xmlns:a16="http://schemas.microsoft.com/office/drawing/2014/main" id="{18262986-0F9C-09A2-4C4D-994D447ED0C1}"/>
              </a:ext>
            </a:extLst>
          </p:cNvPr>
          <p:cNvPicPr>
            <a:picLocks noChangeAspect="1"/>
          </p:cNvPicPr>
          <p:nvPr/>
        </p:nvPicPr>
        <p:blipFill>
          <a:blip r:embed="rId2"/>
          <a:stretch>
            <a:fillRect/>
          </a:stretch>
        </p:blipFill>
        <p:spPr>
          <a:xfrm>
            <a:off x="1032315" y="1572478"/>
            <a:ext cx="6565900" cy="4711700"/>
          </a:xfrm>
          <a:prstGeom prst="rect">
            <a:avLst/>
          </a:prstGeom>
        </p:spPr>
      </p:pic>
      <p:sp>
        <p:nvSpPr>
          <p:cNvPr id="14" name="TextBox 13">
            <a:extLst>
              <a:ext uri="{FF2B5EF4-FFF2-40B4-BE49-F238E27FC236}">
                <a16:creationId xmlns:a16="http://schemas.microsoft.com/office/drawing/2014/main" id="{816ABC99-CF47-F234-3425-9BF68DF274D5}"/>
              </a:ext>
            </a:extLst>
          </p:cNvPr>
          <p:cNvSpPr txBox="1"/>
          <p:nvPr/>
        </p:nvSpPr>
        <p:spPr>
          <a:xfrm>
            <a:off x="7042541" y="4916190"/>
            <a:ext cx="4012322" cy="369332"/>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Stored at &lt;45 </a:t>
            </a:r>
            <a:r>
              <a:rPr lang="en-US" dirty="0">
                <a:latin typeface="Arial" panose="020B0604020202020204" pitchFamily="34" charset="0"/>
                <a:cs typeface="Arial" panose="020B0604020202020204" pitchFamily="34" charset="0"/>
              </a:rPr>
              <a:t>º</a:t>
            </a:r>
            <a:r>
              <a:rPr lang="en-US" dirty="0"/>
              <a:t>F and added inline</a:t>
            </a:r>
          </a:p>
        </p:txBody>
      </p:sp>
    </p:spTree>
    <p:extLst>
      <p:ext uri="{BB962C8B-B14F-4D97-AF65-F5344CB8AC3E}">
        <p14:creationId xmlns:p14="http://schemas.microsoft.com/office/powerpoint/2010/main" val="98621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464927A-2703-2E33-97A0-586B500E2CD5}"/>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605813FE-473A-4AEC-3786-D3C42578DA7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Thank You</a:t>
            </a:r>
          </a:p>
        </p:txBody>
      </p:sp>
    </p:spTree>
    <p:extLst>
      <p:ext uri="{BB962C8B-B14F-4D97-AF65-F5344CB8AC3E}">
        <p14:creationId xmlns:p14="http://schemas.microsoft.com/office/powerpoint/2010/main" val="3604464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D1F7DCE-A728-EBDA-6487-A7D673A206C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Charge of the committee</a:t>
            </a:r>
          </a:p>
        </p:txBody>
      </p:sp>
      <p:sp>
        <p:nvSpPr>
          <p:cNvPr id="3" name="Content Placeholder 2">
            <a:extLst>
              <a:ext uri="{FF2B5EF4-FFF2-40B4-BE49-F238E27FC236}">
                <a16:creationId xmlns:a16="http://schemas.microsoft.com/office/drawing/2014/main" id="{1FEA06C4-8CCA-A2CE-B06E-AAE2E09966E7}"/>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The NCIMS study committee shall examine the issue of pasteurization of skim milk and cream separately and subsequently adding the cream to the cultured and strained skim milk to adjust the fat level, practices currently used to manufacture high protein, strained yogurts. The study committee shall consider multiple options, which could include drafting a proposal to establish parameters of food safety specific to these current industry practices and/or a proposal with clarifying edits to allow for these current industry practices.</a:t>
            </a:r>
          </a:p>
        </p:txBody>
      </p:sp>
    </p:spTree>
    <p:extLst>
      <p:ext uri="{BB962C8B-B14F-4D97-AF65-F5344CB8AC3E}">
        <p14:creationId xmlns:p14="http://schemas.microsoft.com/office/powerpoint/2010/main" val="281243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A80C-B33A-EA26-46FB-9F67B445977C}"/>
              </a:ext>
            </a:extLst>
          </p:cNvPr>
          <p:cNvSpPr>
            <a:spLocks noGrp="1"/>
          </p:cNvSpPr>
          <p:nvPr>
            <p:ph type="title"/>
          </p:nvPr>
        </p:nvSpPr>
        <p:spPr>
          <a:xfrm>
            <a:off x="838200" y="109728"/>
            <a:ext cx="10515600" cy="1325563"/>
          </a:xfrm>
        </p:spPr>
        <p:txBody>
          <a:bodyPr/>
          <a:lstStyle/>
          <a:p>
            <a:r>
              <a:rPr lang="en-US" dirty="0"/>
              <a:t>Committee Members</a:t>
            </a:r>
          </a:p>
        </p:txBody>
      </p:sp>
      <p:graphicFrame>
        <p:nvGraphicFramePr>
          <p:cNvPr id="5" name="Content Placeholder 2">
            <a:extLst>
              <a:ext uri="{FF2B5EF4-FFF2-40B4-BE49-F238E27FC236}">
                <a16:creationId xmlns:a16="http://schemas.microsoft.com/office/drawing/2014/main" id="{7C6F2715-49F9-D1C0-A8E3-7979BBCACC62}"/>
              </a:ext>
            </a:extLst>
          </p:cNvPr>
          <p:cNvGraphicFramePr>
            <a:graphicFrameLocks noGrp="1"/>
          </p:cNvGraphicFramePr>
          <p:nvPr>
            <p:ph idx="1"/>
            <p:extLst>
              <p:ext uri="{D42A27DB-BD31-4B8C-83A1-F6EECF244321}">
                <p14:modId xmlns:p14="http://schemas.microsoft.com/office/powerpoint/2010/main" val="536008164"/>
              </p:ext>
            </p:extLst>
          </p:nvPr>
        </p:nvGraphicFramePr>
        <p:xfrm>
          <a:off x="1408176" y="1170432"/>
          <a:ext cx="9537192"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61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2EEC-F1C4-E6E8-9DA7-C8249AF6E88D}"/>
              </a:ext>
            </a:extLst>
          </p:cNvPr>
          <p:cNvSpPr>
            <a:spLocks noGrp="1"/>
          </p:cNvSpPr>
          <p:nvPr>
            <p:ph type="title"/>
          </p:nvPr>
        </p:nvSpPr>
        <p:spPr/>
        <p:txBody>
          <a:bodyPr/>
          <a:lstStyle/>
          <a:p>
            <a:r>
              <a:rPr lang="en-US" dirty="0"/>
              <a:t>Timeline</a:t>
            </a:r>
          </a:p>
        </p:txBody>
      </p:sp>
      <p:graphicFrame>
        <p:nvGraphicFramePr>
          <p:cNvPr id="4" name="Content Placeholder 3">
            <a:extLst>
              <a:ext uri="{FF2B5EF4-FFF2-40B4-BE49-F238E27FC236}">
                <a16:creationId xmlns:a16="http://schemas.microsoft.com/office/drawing/2014/main" id="{41344E2D-B1F7-0E83-C2E5-E5E0725BEF5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46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50D974-EA80-C712-98F0-3356520C54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212B83E-8631-3AD3-2324-A46820A07FB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C1A52941-2671-0453-291B-CAFC28E1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39CA29A-04BA-E43C-9821-EAC64063C5ED}"/>
              </a:ext>
            </a:extLst>
          </p:cNvPr>
          <p:cNvSpPr txBox="1">
            <a:spLocks/>
          </p:cNvSpPr>
          <p:nvPr/>
        </p:nvSpPr>
        <p:spPr>
          <a:xfrm>
            <a:off x="2276475" y="2247900"/>
            <a:ext cx="7581900" cy="2514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dirty="0">
                <a:solidFill>
                  <a:schemeClr val="tx1">
                    <a:lumMod val="75000"/>
                    <a:lumOff val="25000"/>
                  </a:schemeClr>
                </a:solidFill>
              </a:rPr>
              <a:t>Strained Yogurt Production </a:t>
            </a:r>
          </a:p>
          <a:p>
            <a:pPr algn="ctr">
              <a:spcAft>
                <a:spcPts val="600"/>
              </a:spcAft>
            </a:pPr>
            <a:r>
              <a:rPr lang="en-US" sz="4000" i="1" dirty="0">
                <a:solidFill>
                  <a:schemeClr val="tx1">
                    <a:lumMod val="75000"/>
                    <a:lumOff val="25000"/>
                  </a:schemeClr>
                </a:solidFill>
              </a:rPr>
              <a:t>Cliff Notes</a:t>
            </a:r>
          </a:p>
        </p:txBody>
      </p:sp>
    </p:spTree>
    <p:extLst>
      <p:ext uri="{BB962C8B-B14F-4D97-AF65-F5344CB8AC3E}">
        <p14:creationId xmlns:p14="http://schemas.microsoft.com/office/powerpoint/2010/main" val="80226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7F064F-FF3C-FF78-DF4D-FDC4200A1449}"/>
            </a:ext>
          </a:extLst>
        </p:cNvPr>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E93860-4413-A689-707A-EC425AC2E684}"/>
              </a:ext>
            </a:extLst>
          </p:cNvPr>
          <p:cNvSpPr>
            <a:spLocks noGrp="1"/>
          </p:cNvSpPr>
          <p:nvPr>
            <p:ph type="title"/>
          </p:nvPr>
        </p:nvSpPr>
        <p:spPr>
          <a:xfrm>
            <a:off x="761800" y="762001"/>
            <a:ext cx="5334197" cy="1708242"/>
          </a:xfrm>
        </p:spPr>
        <p:txBody>
          <a:bodyPr anchor="ctr">
            <a:normAutofit/>
          </a:bodyPr>
          <a:lstStyle/>
          <a:p>
            <a:r>
              <a:rPr lang="en-US" sz="4000" b="1" dirty="0"/>
              <a:t>Strained Yogurt in the US Market</a:t>
            </a:r>
          </a:p>
        </p:txBody>
      </p:sp>
      <p:sp>
        <p:nvSpPr>
          <p:cNvPr id="3" name="Content Placeholder 2">
            <a:extLst>
              <a:ext uri="{FF2B5EF4-FFF2-40B4-BE49-F238E27FC236}">
                <a16:creationId xmlns:a16="http://schemas.microsoft.com/office/drawing/2014/main" id="{2FD12A05-CC8D-DB9F-8079-033B205BA59D}"/>
              </a:ext>
            </a:extLst>
          </p:cNvPr>
          <p:cNvSpPr>
            <a:spLocks noGrp="1"/>
          </p:cNvSpPr>
          <p:nvPr>
            <p:ph idx="1"/>
          </p:nvPr>
        </p:nvSpPr>
        <p:spPr>
          <a:xfrm>
            <a:off x="761800" y="2470244"/>
            <a:ext cx="5334197" cy="3769835"/>
          </a:xfrm>
        </p:spPr>
        <p:txBody>
          <a:bodyPr anchor="ctr">
            <a:normAutofit/>
          </a:bodyPr>
          <a:lstStyle/>
          <a:p>
            <a:r>
              <a:rPr lang="en-US" sz="2400" dirty="0"/>
              <a:t>Greek yogurt launched in US in 1998, major growth starting in 2007.</a:t>
            </a:r>
          </a:p>
          <a:p>
            <a:r>
              <a:rPr lang="en-US" sz="2400" dirty="0"/>
              <a:t>62% of yogurt is Greek/strained yogurt.</a:t>
            </a:r>
          </a:p>
          <a:p>
            <a:r>
              <a:rPr lang="en-US" sz="2400" dirty="0"/>
              <a:t>Over 50% of the Greek/strained yogurt market use centrifugal separation.</a:t>
            </a:r>
          </a:p>
          <a:p>
            <a:r>
              <a:rPr lang="en-US" sz="2400" dirty="0"/>
              <a:t>All Greek/strained yogurts meet the SOI requirement of pH 4.6 within 24 hours of packaging.</a:t>
            </a:r>
          </a:p>
        </p:txBody>
      </p:sp>
      <p:pic>
        <p:nvPicPr>
          <p:cNvPr id="1026" name="Picture 2" descr="Free Top view of a white cup filled with yogurt and assorted berries on a pink background. Stock Photo">
            <a:extLst>
              <a:ext uri="{FF2B5EF4-FFF2-40B4-BE49-F238E27FC236}">
                <a16:creationId xmlns:a16="http://schemas.microsoft.com/office/drawing/2014/main" id="{991C4889-9D82-E984-5A70-D80A7CE5658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4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F03A-F19E-DB1C-2428-827A17D8D25A}"/>
              </a:ext>
            </a:extLst>
          </p:cNvPr>
          <p:cNvSpPr>
            <a:spLocks noGrp="1"/>
          </p:cNvSpPr>
          <p:nvPr>
            <p:ph type="title"/>
          </p:nvPr>
        </p:nvSpPr>
        <p:spPr/>
        <p:txBody>
          <a:bodyPr/>
          <a:lstStyle/>
          <a:p>
            <a:pPr algn="ctr"/>
            <a:r>
              <a:rPr lang="en-US" dirty="0"/>
              <a:t>PMO 16p Part 2.</a:t>
            </a:r>
          </a:p>
        </p:txBody>
      </p:sp>
      <p:sp>
        <p:nvSpPr>
          <p:cNvPr id="5" name="TextBox 4">
            <a:extLst>
              <a:ext uri="{FF2B5EF4-FFF2-40B4-BE49-F238E27FC236}">
                <a16:creationId xmlns:a16="http://schemas.microsoft.com/office/drawing/2014/main" id="{99AC2977-EA30-22B3-4846-6ABA8FE73F61}"/>
              </a:ext>
            </a:extLst>
          </p:cNvPr>
          <p:cNvSpPr txBox="1"/>
          <p:nvPr/>
        </p:nvSpPr>
        <p:spPr>
          <a:xfrm>
            <a:off x="350520" y="1348800"/>
            <a:ext cx="11734800" cy="5509200"/>
          </a:xfrm>
          <a:prstGeom prst="rect">
            <a:avLst/>
          </a:prstGeom>
          <a:noFill/>
        </p:spPr>
        <p:txBody>
          <a:bodyPr wrap="square">
            <a:spAutoFit/>
          </a:bodyPr>
          <a:lstStyle/>
          <a:p>
            <a:pPr marL="0" marR="0">
              <a:buNone/>
            </a:pPr>
            <a:r>
              <a:rPr lang="en-US" sz="1600" b="1" u="sng" dirty="0">
                <a:solidFill>
                  <a:srgbClr val="000000"/>
                </a:solidFill>
                <a:effectLst/>
                <a:latin typeface="Times New Roman" panose="02020603050405020304" pitchFamily="18" charset="0"/>
                <a:ea typeface="Aptos" panose="020B0004020202020204" pitchFamily="34" charset="0"/>
              </a:rPr>
              <a:t>All milk and/or milk products</a:t>
            </a:r>
            <a:r>
              <a:rPr lang="en-US" sz="1600" dirty="0">
                <a:solidFill>
                  <a:srgbClr val="000000"/>
                </a:solidFill>
                <a:effectLst/>
                <a:latin typeface="Times New Roman" panose="02020603050405020304" pitchFamily="18" charset="0"/>
                <a:ea typeface="Aptos" panose="020B0004020202020204" pitchFamily="34" charset="0"/>
              </a:rPr>
              <a:t>, i.e., milk solids, whey, nonfat dry milk, condensed milk, cream, skim milk, etc., eggs, egg products, cocoa, cocoa products, emulsifiers, stabilizers, vitamins and liquid sweeteners</a:t>
            </a:r>
            <a:r>
              <a:rPr lang="en-US" sz="1600" b="1" u="sng" dirty="0">
                <a:solidFill>
                  <a:srgbClr val="000000"/>
                </a:solidFill>
                <a:effectLst/>
                <a:latin typeface="Times New Roman" panose="02020603050405020304" pitchFamily="18" charset="0"/>
                <a:ea typeface="Aptos" panose="020B0004020202020204" pitchFamily="34" charset="0"/>
              </a:rPr>
              <a:t> shall be added prior to pasteurization</a:t>
            </a:r>
            <a:r>
              <a:rPr lang="en-US" sz="1600" dirty="0">
                <a:solidFill>
                  <a:srgbClr val="000000"/>
                </a:solidFill>
                <a:effectLst/>
                <a:latin typeface="Times New Roman" panose="02020603050405020304" pitchFamily="18" charset="0"/>
                <a:ea typeface="Aptos" panose="020B0004020202020204" pitchFamily="34" charset="0"/>
              </a:rPr>
              <a:t>. Provided, ingredients which may be added after pasteurization are those flavoring ingredients and other ingredients which have been found to be safe and suitable and which include: </a:t>
            </a:r>
          </a:p>
          <a:p>
            <a:pPr marL="0" marR="0">
              <a:buNone/>
            </a:pPr>
            <a:endParaRPr lang="en-US" sz="1600" dirty="0">
              <a:solidFill>
                <a:srgbClr val="000000"/>
              </a:solidFill>
              <a:effectLst/>
              <a:latin typeface="Times New Roman" panose="02020603050405020304" pitchFamily="18" charset="0"/>
              <a:ea typeface="Aptos" panose="020B0004020202020204" pitchFamily="34" charset="0"/>
            </a:endParaRP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a. Ingredients permitted by the CFR standards of identity when considering a standardized milk and/or milk product;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b. Fresh fruits and vegetables added to cultured milk and/or milk products provided the resultant equilibrium pH level (4.6 or below when measured at 24°C (75°F)) of the finished product is reached without undue delay and is maintained during the shelf life of the product.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c. Ingredients subjected to prior heating or other technology, which has been demonstrated to FDA to be sufficient to destroy or remove pathogenic microorganisms;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d. Ingredients having a a</a:t>
            </a:r>
            <a:r>
              <a:rPr lang="en-US" sz="1000" dirty="0">
                <a:solidFill>
                  <a:srgbClr val="000000"/>
                </a:solidFill>
                <a:effectLst/>
                <a:latin typeface="Times New Roman" panose="02020603050405020304" pitchFamily="18" charset="0"/>
                <a:ea typeface="Aptos" panose="020B0004020202020204" pitchFamily="34" charset="0"/>
              </a:rPr>
              <a:t>w </a:t>
            </a:r>
            <a:r>
              <a:rPr lang="en-US" sz="1600" dirty="0">
                <a:solidFill>
                  <a:srgbClr val="000000"/>
                </a:solidFill>
                <a:effectLst/>
                <a:latin typeface="Times New Roman" panose="02020603050405020304" pitchFamily="18" charset="0"/>
                <a:ea typeface="Aptos" panose="020B0004020202020204" pitchFamily="34" charset="0"/>
              </a:rPr>
              <a:t>of 0.85 or less;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e. Ingredients having a high acid content (pH level of 4.6 or below when measured at 24°C (75°F)) or high alkalinity (pH level greater than 11 when measured at 24°C (75°F));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f. Roasted nuts;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g. Dry sugars and salts;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h. Flavor extracts having a high alcohol content;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i. Safe and suitable bacterial cultures and enzymes; and </a:t>
            </a:r>
          </a:p>
          <a:p>
            <a:pPr marL="457200" marR="0">
              <a:buNone/>
            </a:pPr>
            <a:r>
              <a:rPr lang="en-US" sz="1600" dirty="0">
                <a:solidFill>
                  <a:srgbClr val="000000"/>
                </a:solidFill>
                <a:effectLst/>
                <a:latin typeface="Times New Roman" panose="02020603050405020304" pitchFamily="18" charset="0"/>
                <a:ea typeface="Aptos" panose="020B0004020202020204" pitchFamily="34" charset="0"/>
              </a:rPr>
              <a:t>j. Ingredients, which have been found to be safe and suitable by FDA. </a:t>
            </a:r>
          </a:p>
          <a:p>
            <a:pPr marL="0" marR="0">
              <a:buNone/>
            </a:pPr>
            <a:r>
              <a:rPr lang="en-US" sz="1600" dirty="0">
                <a:solidFill>
                  <a:srgbClr val="000000"/>
                </a:solidFill>
                <a:effectLst/>
                <a:latin typeface="Times New Roman" panose="02020603050405020304" pitchFamily="18" charset="0"/>
                <a:ea typeface="Aptos" panose="020B0004020202020204" pitchFamily="34" charset="0"/>
              </a:rPr>
              <a:t> </a:t>
            </a: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All such additions shall be made in a sanitary manner, which prevents the contamination of the added ingredient or the milk and/or milk product.</a:t>
            </a:r>
          </a:p>
        </p:txBody>
      </p:sp>
    </p:spTree>
    <p:extLst>
      <p:ext uri="{BB962C8B-B14F-4D97-AF65-F5344CB8AC3E}">
        <p14:creationId xmlns:p14="http://schemas.microsoft.com/office/powerpoint/2010/main" val="242261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93A3A-F083-2703-4182-7A21A34377A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1BD783A-6448-764D-3A49-B7C1CD359507}"/>
              </a:ext>
            </a:extLst>
          </p:cNvPr>
          <p:cNvSpPr txBox="1"/>
          <p:nvPr/>
        </p:nvSpPr>
        <p:spPr>
          <a:xfrm>
            <a:off x="45720" y="5864184"/>
            <a:ext cx="2743700" cy="923330"/>
          </a:xfrm>
          <a:prstGeom prst="rect">
            <a:avLst/>
          </a:prstGeom>
          <a:noFill/>
        </p:spPr>
        <p:txBody>
          <a:bodyPr wrap="none" rtlCol="0">
            <a:spAutoFit/>
          </a:bodyPr>
          <a:lstStyle/>
          <a:p>
            <a:r>
              <a:rPr lang="en-US" dirty="0"/>
              <a:t>Dairy Processing Handbook</a:t>
            </a:r>
          </a:p>
          <a:p>
            <a:r>
              <a:rPr lang="en-US" dirty="0"/>
              <a:t>Tetrapak</a:t>
            </a:r>
          </a:p>
          <a:p>
            <a:r>
              <a:rPr lang="en-US" dirty="0"/>
              <a:t>Fig 11.12 (modified)</a:t>
            </a:r>
          </a:p>
        </p:txBody>
      </p:sp>
      <p:sp>
        <p:nvSpPr>
          <p:cNvPr id="10" name="Title 1">
            <a:extLst>
              <a:ext uri="{FF2B5EF4-FFF2-40B4-BE49-F238E27FC236}">
                <a16:creationId xmlns:a16="http://schemas.microsoft.com/office/drawing/2014/main" id="{12B533A8-C018-98AC-9221-87F3ED842BFB}"/>
              </a:ext>
            </a:extLst>
          </p:cNvPr>
          <p:cNvSpPr>
            <a:spLocks noGrp="1"/>
          </p:cNvSpPr>
          <p:nvPr>
            <p:ph type="title"/>
          </p:nvPr>
        </p:nvSpPr>
        <p:spPr>
          <a:xfrm>
            <a:off x="838200" y="365125"/>
            <a:ext cx="10515600" cy="1325563"/>
          </a:xfrm>
        </p:spPr>
        <p:txBody>
          <a:bodyPr/>
          <a:lstStyle/>
          <a:p>
            <a:r>
              <a:rPr lang="en-US" b="1" dirty="0"/>
              <a:t>Yogurt Versus Strained Yogurt Production</a:t>
            </a:r>
          </a:p>
        </p:txBody>
      </p:sp>
      <p:pic>
        <p:nvPicPr>
          <p:cNvPr id="2" name="Picture 1">
            <a:extLst>
              <a:ext uri="{FF2B5EF4-FFF2-40B4-BE49-F238E27FC236}">
                <a16:creationId xmlns:a16="http://schemas.microsoft.com/office/drawing/2014/main" id="{0C76C41F-A1E8-79E3-8643-47121322B8F3}"/>
              </a:ext>
            </a:extLst>
          </p:cNvPr>
          <p:cNvPicPr>
            <a:picLocks noChangeAspect="1"/>
          </p:cNvPicPr>
          <p:nvPr/>
        </p:nvPicPr>
        <p:blipFill>
          <a:blip r:embed="rId2"/>
          <a:stretch>
            <a:fillRect/>
          </a:stretch>
        </p:blipFill>
        <p:spPr>
          <a:xfrm>
            <a:off x="6575314" y="2337344"/>
            <a:ext cx="4485053" cy="3218481"/>
          </a:xfrm>
          <a:prstGeom prst="rect">
            <a:avLst/>
          </a:prstGeom>
        </p:spPr>
      </p:pic>
      <p:pic>
        <p:nvPicPr>
          <p:cNvPr id="11" name="Picture 10">
            <a:extLst>
              <a:ext uri="{FF2B5EF4-FFF2-40B4-BE49-F238E27FC236}">
                <a16:creationId xmlns:a16="http://schemas.microsoft.com/office/drawing/2014/main" id="{335D426D-431B-3E59-1E46-876CBB0F35B6}"/>
              </a:ext>
            </a:extLst>
          </p:cNvPr>
          <p:cNvPicPr>
            <a:picLocks noChangeAspect="1"/>
          </p:cNvPicPr>
          <p:nvPr/>
        </p:nvPicPr>
        <p:blipFill>
          <a:blip r:embed="rId3"/>
          <a:stretch>
            <a:fillRect/>
          </a:stretch>
        </p:blipFill>
        <p:spPr>
          <a:xfrm>
            <a:off x="1781090" y="2337344"/>
            <a:ext cx="4495800" cy="2717800"/>
          </a:xfrm>
          <a:prstGeom prst="rect">
            <a:avLst/>
          </a:prstGeom>
        </p:spPr>
      </p:pic>
      <p:sp>
        <p:nvSpPr>
          <p:cNvPr id="12" name="TextBox 11">
            <a:extLst>
              <a:ext uri="{FF2B5EF4-FFF2-40B4-BE49-F238E27FC236}">
                <a16:creationId xmlns:a16="http://schemas.microsoft.com/office/drawing/2014/main" id="{2E41BC9D-4715-BB74-D2D4-323B2D3E398E}"/>
              </a:ext>
            </a:extLst>
          </p:cNvPr>
          <p:cNvSpPr txBox="1"/>
          <p:nvPr/>
        </p:nvSpPr>
        <p:spPr>
          <a:xfrm>
            <a:off x="2182937" y="1690688"/>
            <a:ext cx="1846053" cy="461665"/>
          </a:xfrm>
          <a:prstGeom prst="rect">
            <a:avLst/>
          </a:prstGeom>
          <a:solidFill>
            <a:srgbClr val="D4EFFD"/>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Yogurt</a:t>
            </a:r>
          </a:p>
        </p:txBody>
      </p:sp>
      <p:sp>
        <p:nvSpPr>
          <p:cNvPr id="13" name="TextBox 12">
            <a:extLst>
              <a:ext uri="{FF2B5EF4-FFF2-40B4-BE49-F238E27FC236}">
                <a16:creationId xmlns:a16="http://schemas.microsoft.com/office/drawing/2014/main" id="{DCE5D626-84CC-B503-C045-6D32CA461847}"/>
              </a:ext>
            </a:extLst>
          </p:cNvPr>
          <p:cNvSpPr txBox="1"/>
          <p:nvPr/>
        </p:nvSpPr>
        <p:spPr>
          <a:xfrm>
            <a:off x="7119216" y="1707850"/>
            <a:ext cx="2387094" cy="461665"/>
          </a:xfrm>
          <a:prstGeom prst="rect">
            <a:avLst/>
          </a:prstGeom>
          <a:solidFill>
            <a:srgbClr val="D4EFFD"/>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Strained Yogurt</a:t>
            </a:r>
          </a:p>
        </p:txBody>
      </p:sp>
    </p:spTree>
    <p:extLst>
      <p:ext uri="{BB962C8B-B14F-4D97-AF65-F5344CB8AC3E}">
        <p14:creationId xmlns:p14="http://schemas.microsoft.com/office/powerpoint/2010/main" val="223294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957B70-9C0F-19CC-A8C0-5EE2C0061F60}"/>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b="1" kern="1200" dirty="0">
                <a:solidFill>
                  <a:schemeClr val="tx1"/>
                </a:solidFill>
                <a:latin typeface="+mj-lt"/>
                <a:ea typeface="+mj-ea"/>
                <a:cs typeface="+mj-cs"/>
              </a:rPr>
              <a:t>Commercial Scale Methods</a:t>
            </a:r>
          </a:p>
        </p:txBody>
      </p:sp>
      <p:pic>
        <p:nvPicPr>
          <p:cNvPr id="5" name="Picture 2" descr="Membrane filtration unit for yoghurt">
            <a:extLst>
              <a:ext uri="{FF2B5EF4-FFF2-40B4-BE49-F238E27FC236}">
                <a16:creationId xmlns:a16="http://schemas.microsoft.com/office/drawing/2014/main" id="{9C778E51-AF98-C5C7-BFB6-1C2B79EF96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3"/>
          <a:stretch/>
        </p:blipFill>
        <p:spPr bwMode="auto">
          <a:xfrm>
            <a:off x="6100849" y="2351194"/>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ozzle Separators for Strained Yoghurt, Quark and Fresh Cheeses">
            <a:extLst>
              <a:ext uri="{FF2B5EF4-FFF2-40B4-BE49-F238E27FC236}">
                <a16:creationId xmlns:a16="http://schemas.microsoft.com/office/drawing/2014/main" id="{F3E8FF17-CBF9-B67E-7B60-9F207FB59E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3"/>
          <a:stretch/>
        </p:blipFill>
        <p:spPr bwMode="auto">
          <a:xfrm>
            <a:off x="287828" y="2351194"/>
            <a:ext cx="5803323" cy="38903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2904C-B848-289E-0A7D-3EC840807E6F}"/>
              </a:ext>
            </a:extLst>
          </p:cNvPr>
          <p:cNvSpPr txBox="1"/>
          <p:nvPr/>
        </p:nvSpPr>
        <p:spPr>
          <a:xfrm>
            <a:off x="1925045" y="6056885"/>
            <a:ext cx="252888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Centrifugal Separation</a:t>
            </a:r>
          </a:p>
        </p:txBody>
      </p:sp>
      <p:sp>
        <p:nvSpPr>
          <p:cNvPr id="7" name="TextBox 6">
            <a:extLst>
              <a:ext uri="{FF2B5EF4-FFF2-40B4-BE49-F238E27FC236}">
                <a16:creationId xmlns:a16="http://schemas.microsoft.com/office/drawing/2014/main" id="{C4A31AC6-56A0-91BD-8EC6-62BF35DBD7F7}"/>
              </a:ext>
            </a:extLst>
          </p:cNvPr>
          <p:cNvSpPr txBox="1"/>
          <p:nvPr/>
        </p:nvSpPr>
        <p:spPr>
          <a:xfrm>
            <a:off x="7738066" y="6056885"/>
            <a:ext cx="252888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Membrane Filtration</a:t>
            </a:r>
          </a:p>
        </p:txBody>
      </p:sp>
    </p:spTree>
    <p:extLst>
      <p:ext uri="{BB962C8B-B14F-4D97-AF65-F5344CB8AC3E}">
        <p14:creationId xmlns:p14="http://schemas.microsoft.com/office/powerpoint/2010/main" val="334531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12181</TotalTime>
  <Words>857</Words>
  <Application>Microsoft Office PowerPoint</Application>
  <PresentationFormat>Widescreen</PresentationFormat>
  <Paragraphs>107</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Aptos Display</vt:lpstr>
      <vt:lpstr>Arial</vt:lpstr>
      <vt:lpstr>Calibri</vt:lpstr>
      <vt:lpstr>Calibri Light</vt:lpstr>
      <vt:lpstr>Times New Roman</vt:lpstr>
      <vt:lpstr>Office Theme</vt:lpstr>
      <vt:lpstr>1_Office Theme</vt:lpstr>
      <vt:lpstr>Strained Yogurt-Cream After Culturing Study Committee</vt:lpstr>
      <vt:lpstr>Charge of the committee</vt:lpstr>
      <vt:lpstr>Committee Members</vt:lpstr>
      <vt:lpstr>Timeline</vt:lpstr>
      <vt:lpstr>PowerPoint Presentation</vt:lpstr>
      <vt:lpstr>Strained Yogurt in the US Market</vt:lpstr>
      <vt:lpstr>PMO 16p Part 2.</vt:lpstr>
      <vt:lpstr>Yogurt Versus Strained Yogurt Production</vt:lpstr>
      <vt:lpstr>Commercial Scale Methods</vt:lpstr>
      <vt:lpstr>PowerPoint Presentation</vt:lpstr>
      <vt:lpstr>Principle Based on Density</vt:lpstr>
      <vt:lpstr>PowerPoint Presentation</vt:lpstr>
      <vt:lpstr>PowerPoint Presentation</vt:lpstr>
      <vt:lpstr>PowerPoint Presentation</vt:lpstr>
      <vt:lpstr>PowerPoint Presentation</vt:lpstr>
      <vt:lpstr>Strained Yogurt Points Production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Yogurt</dc:title>
  <dc:creator>Samuel David Alcaine</dc:creator>
  <cp:lastModifiedBy>Anne Quilter</cp:lastModifiedBy>
  <cp:revision>16</cp:revision>
  <dcterms:created xsi:type="dcterms:W3CDTF">2024-01-09T16:09:58Z</dcterms:created>
  <dcterms:modified xsi:type="dcterms:W3CDTF">2025-04-13T14:26:31Z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6ae722-6baa-421e-b203-4f8d75985954_Enabled">
    <vt:lpwstr>true</vt:lpwstr>
  </property>
  <property fmtid="{D5CDD505-2E9C-101B-9397-08002B2CF9AE}" pid="3" name="MSIP_Label_986ae722-6baa-421e-b203-4f8d75985954_SetDate">
    <vt:lpwstr>2025-04-13T00:06:27Z</vt:lpwstr>
  </property>
  <property fmtid="{D5CDD505-2E9C-101B-9397-08002B2CF9AE}" pid="4" name="MSIP_Label_986ae722-6baa-421e-b203-4f8d75985954_Method">
    <vt:lpwstr>Standard</vt:lpwstr>
  </property>
  <property fmtid="{D5CDD505-2E9C-101B-9397-08002B2CF9AE}" pid="5" name="MSIP_Label_986ae722-6baa-421e-b203-4f8d75985954_Name">
    <vt:lpwstr>Internal</vt:lpwstr>
  </property>
  <property fmtid="{D5CDD505-2E9C-101B-9397-08002B2CF9AE}" pid="6" name="MSIP_Label_986ae722-6baa-421e-b203-4f8d75985954_SiteId">
    <vt:lpwstr>14d3af96-20f9-4194-9525-137b453a6f23</vt:lpwstr>
  </property>
  <property fmtid="{D5CDD505-2E9C-101B-9397-08002B2CF9AE}" pid="7" name="MSIP_Label_986ae722-6baa-421e-b203-4f8d75985954_ActionId">
    <vt:lpwstr>365271cb-bc5f-43cb-a1ea-f27e0ae32496</vt:lpwstr>
  </property>
  <property fmtid="{D5CDD505-2E9C-101B-9397-08002B2CF9AE}" pid="8" name="MSIP_Label_986ae722-6baa-421e-b203-4f8d75985954_ContentBits">
    <vt:lpwstr>0</vt:lpwstr>
  </property>
</Properties>
</file>